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5" r:id="rId2"/>
  </p:sldMasterIdLst>
  <p:notesMasterIdLst>
    <p:notesMasterId r:id="rId40"/>
  </p:notesMasterIdLst>
  <p:handoutMasterIdLst>
    <p:handoutMasterId r:id="rId41"/>
  </p:handoutMasterIdLst>
  <p:sldIdLst>
    <p:sldId id="256" r:id="rId3"/>
    <p:sldId id="258" r:id="rId4"/>
    <p:sldId id="259" r:id="rId5"/>
    <p:sldId id="260" r:id="rId6"/>
    <p:sldId id="320" r:id="rId7"/>
    <p:sldId id="321"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22" r:id="rId22"/>
    <p:sldId id="342" r:id="rId23"/>
    <p:sldId id="343" r:id="rId24"/>
    <p:sldId id="344" r:id="rId25"/>
    <p:sldId id="345" r:id="rId26"/>
    <p:sldId id="346" r:id="rId27"/>
    <p:sldId id="347" r:id="rId28"/>
    <p:sldId id="348" r:id="rId29"/>
    <p:sldId id="349" r:id="rId30"/>
    <p:sldId id="350" r:id="rId31"/>
    <p:sldId id="351" r:id="rId32"/>
    <p:sldId id="352" r:id="rId33"/>
    <p:sldId id="336" r:id="rId34"/>
    <p:sldId id="337" r:id="rId35"/>
    <p:sldId id="338" r:id="rId36"/>
    <p:sldId id="339" r:id="rId37"/>
    <p:sldId id="353" r:id="rId38"/>
    <p:sldId id="341" r:id="rId39"/>
  </p:sldIdLst>
  <p:sldSz cx="9144000" cy="5143500" type="screen16x9"/>
  <p:notesSz cx="6858000" cy="9144000"/>
  <p:embeddedFontLst>
    <p:embeddedFont>
      <p:font typeface="Adobe Garamond Pro Bold" panose="02020702060506020403" charset="0"/>
      <p:bold r:id="rId42"/>
      <p:boldItalic r:id="rId43"/>
    </p:embeddedFont>
    <p:embeddedFont>
      <p:font typeface="Alata" panose="020B0604020202020204" charset="0"/>
      <p:regular r:id="rId44"/>
    </p:embeddedFont>
    <p:embeddedFont>
      <p:font typeface="Arial Black" panose="020B0A04020102020204" pitchFamily="34" charset="0"/>
      <p:bold r:id="rId45"/>
    </p:embeddedFont>
    <p:embeddedFont>
      <p:font typeface="Be Vietnam" panose="020B0604020202020204" charset="0"/>
      <p:regular r:id="rId46"/>
      <p:bold r:id="rId47"/>
      <p:italic r:id="rId48"/>
      <p:boldItalic r:id="rId49"/>
    </p:embeddedFont>
    <p:embeddedFont>
      <p:font typeface="Be Vietnam Medium" panose="020B0604020202020204" charset="0"/>
      <p:regular r:id="rId50"/>
      <p:bold r:id="rId51"/>
      <p:italic r:id="rId52"/>
      <p:boldItalic r:id="rId53"/>
    </p:embeddedFont>
    <p:embeddedFont>
      <p:font typeface="Century Gothic" panose="020B0502020202020204" pitchFamily="34" charset="0"/>
      <p:regular r:id="rId54"/>
      <p:bold r:id="rId55"/>
      <p:italic r:id="rId56"/>
      <p:boldItalic r:id="rId57"/>
    </p:embeddedFont>
    <p:embeddedFont>
      <p:font typeface="Corbel" panose="020B0503020204020204" pitchFamily="34" charset="0"/>
      <p:regular r:id="rId58"/>
      <p:bold r:id="rId59"/>
      <p:italic r:id="rId60"/>
      <p:boldItalic r:id="rId61"/>
    </p:embeddedFont>
    <p:embeddedFont>
      <p:font typeface="Garamond" panose="02020404030301010803" pitchFamily="18" charset="0"/>
      <p:regular r:id="rId62"/>
      <p:bold r:id="rId63"/>
      <p:italic r:id="rId64"/>
    </p:embeddedFont>
    <p:embeddedFont>
      <p:font typeface="Tahoma" panose="020B0604030504040204" pitchFamily="34" charset="0"/>
      <p:regular r:id="rId65"/>
      <p:bold r:id="rId66"/>
    </p:embeddedFont>
    <p:embeddedFont>
      <p:font typeface="Verdana" panose="020B060403050404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3300"/>
    <a:srgbClr val="99FF99"/>
    <a:srgbClr val="CCFF33"/>
    <a:srgbClr val="FFFF99"/>
    <a:srgbClr val="FF5050"/>
    <a:srgbClr val="DF8E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E76590-BECC-44AF-AC62-9AC0D326A283}">
  <a:tblStyle styleId="{4CE76590-BECC-44AF-AC62-9AC0D326A2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3792" autoAdjust="0"/>
  </p:normalViewPr>
  <p:slideViewPr>
    <p:cSldViewPr snapToGrid="0">
      <p:cViewPr varScale="1">
        <p:scale>
          <a:sx n="109" d="100"/>
          <a:sy n="109" d="100"/>
        </p:scale>
        <p:origin x="730" y="77"/>
      </p:cViewPr>
      <p:guideLst/>
    </p:cSldViewPr>
  </p:slideViewPr>
  <p:outlineViewPr>
    <p:cViewPr>
      <p:scale>
        <a:sx n="33" d="100"/>
        <a:sy n="33" d="100"/>
      </p:scale>
      <p:origin x="0" y="-13620"/>
    </p:cViewPr>
  </p:outlin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font" Target="fonts/font2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font" Target="fonts/font10.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D0ECFA-0EF4-4D34-A839-ACA43DE9B2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00015E-A0D8-4F7D-BC48-4D97EA7473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0A2CA7-5835-437E-BEB1-ED42D924A165}" type="datetimeFigureOut">
              <a:rPr lang="en-US" smtClean="0"/>
              <a:t>11/02/2021</a:t>
            </a:fld>
            <a:endParaRPr lang="en-US"/>
          </a:p>
        </p:txBody>
      </p:sp>
      <p:sp>
        <p:nvSpPr>
          <p:cNvPr id="4" name="Footer Placeholder 3">
            <a:extLst>
              <a:ext uri="{FF2B5EF4-FFF2-40B4-BE49-F238E27FC236}">
                <a16:creationId xmlns:a16="http://schemas.microsoft.com/office/drawing/2014/main" id="{8FF7FED8-287D-49EB-A770-8E972FE46D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E07B38-1DB0-479E-BFE7-D82F6B760D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C277DD-DFA1-4AFC-AF6C-5E99CD259396}" type="slidenum">
              <a:rPr lang="en-US" smtClean="0"/>
              <a:t>‹#›</a:t>
            </a:fld>
            <a:endParaRPr lang="en-US"/>
          </a:p>
        </p:txBody>
      </p:sp>
    </p:spTree>
    <p:extLst>
      <p:ext uri="{BB962C8B-B14F-4D97-AF65-F5344CB8AC3E}">
        <p14:creationId xmlns:p14="http://schemas.microsoft.com/office/powerpoint/2010/main" val="2231172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8c6e57bea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8c6e57bea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8c6e57bea8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8c6e57bea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932bfe1e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932bfe1e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932bfe1e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932bfe1e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932bfe1e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932bfe1e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177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932bfe1e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932bfe1e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766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51639-B2D6-4652-B8C3-1B4C224A7BAF}" type="datetimeFigureOut">
              <a:rPr lang="en-US" smtClean="0"/>
              <a:t>11/02/2021</a:t>
            </a:fld>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018934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11/02/2021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575541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30053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954183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441979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87465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400769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8339086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5571863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1"/>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chemeClr val="tx1"/>
                </a:solidFill>
                <a:latin typeface="+mn-lt"/>
              </a:defRPr>
            </a:lvl1pPr>
          </a:lstStyle>
          <a:p>
            <a:fld id="{DDA51639-B2D6-4652-B8C3-1B4C224A7BAF}" type="datetimeFigureOut">
              <a:rPr lang="en-US" smtClean="0"/>
              <a:t>11/02/2021</a:t>
            </a:fld>
            <a:endParaRPr lang="en-US" dirty="0"/>
          </a:p>
        </p:txBody>
      </p:sp>
      <p:sp>
        <p:nvSpPr>
          <p:cNvPr id="21" name="Footer Placeholder 20"/>
          <p:cNvSpPr>
            <a:spLocks noGrp="1"/>
          </p:cNvSpPr>
          <p:nvPr>
            <p:ph type="ftr" sz="quarter" idx="11"/>
          </p:nvPr>
        </p:nvSpPr>
        <p:spPr>
          <a:xfrm>
            <a:off x="1090422" y="3908295"/>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3254583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smtClean="0"/>
              <a:t>11/02/2021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761552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095327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0"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defRPr sz="1200">
                <a:solidFill>
                  <a:schemeClr val="tx1"/>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chemeClr val="tx1"/>
                </a:solidFill>
                <a:latin typeface="+mn-lt"/>
                <a:ea typeface="+mn-ea"/>
                <a:cs typeface="+mn-cs"/>
              </a:defRPr>
            </a:lvl1pPr>
          </a:lstStyle>
          <a:p>
            <a:fld id="{C44961B7-6B89-48AB-966F-622E2788EECC}" type="datetimeFigureOut">
              <a:rPr lang="en-US" smtClean="0"/>
              <a:t>11/02/2021</a:t>
            </a:fld>
            <a:endParaRPr lang="en-US" dirty="0"/>
          </a:p>
        </p:txBody>
      </p:sp>
      <p:sp>
        <p:nvSpPr>
          <p:cNvPr id="5" name="Footer Placeholder 4"/>
          <p:cNvSpPr>
            <a:spLocks noGrp="1"/>
          </p:cNvSpPr>
          <p:nvPr>
            <p:ph type="ftr" sz="quarter" idx="11"/>
          </p:nvPr>
        </p:nvSpPr>
        <p:spPr>
          <a:xfrm>
            <a:off x="1090165" y="3908295"/>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8295"/>
            <a:ext cx="1584198" cy="17145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797918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11/02/2021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9728392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425" b="0">
                <a:solidFill>
                  <a:schemeClr val="tx2"/>
                </a:solidFill>
                <a:latin typeface="+mn-lt"/>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425" b="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11/02/2021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084451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11/02/2021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9215098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11/02/2021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841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84147" y="178308"/>
            <a:ext cx="6398514"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514350" y="457200"/>
            <a:ext cx="5829300" cy="40005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smtClean="0"/>
              <a:t>11/02/2021</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4667252"/>
            <a:ext cx="1097280" cy="205740"/>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509859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smtClean="0"/>
              <a:t>11/02/2021</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205740"/>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0" name="Rectangle 9"/>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754764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941346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393980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Table">
  <p:cSld name="Content Table">
    <p:bg>
      <p:bgPr>
        <a:solidFill>
          <a:schemeClr val="dk1"/>
        </a:solidFill>
        <a:effectLst/>
      </p:bgPr>
    </p:bg>
    <p:spTree>
      <p:nvGrpSpPr>
        <p:cNvPr id="1" name="Shape 1154"/>
        <p:cNvGrpSpPr/>
        <p:nvPr/>
      </p:nvGrpSpPr>
      <p:grpSpPr>
        <a:xfrm>
          <a:off x="0" y="0"/>
          <a:ext cx="0" cy="0"/>
          <a:chOff x="0" y="0"/>
          <a:chExt cx="0" cy="0"/>
        </a:xfrm>
      </p:grpSpPr>
      <p:sp>
        <p:nvSpPr>
          <p:cNvPr id="1166" name="Google Shape;1166;p19"/>
          <p:cNvSpPr txBox="1">
            <a:spLocks noGrp="1"/>
          </p:cNvSpPr>
          <p:nvPr>
            <p:ph type="title" hasCustomPrompt="1"/>
          </p:nvPr>
        </p:nvSpPr>
        <p:spPr>
          <a:xfrm>
            <a:off x="1795175" y="1200375"/>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67" name="Google Shape;1167;p19"/>
          <p:cNvSpPr txBox="1">
            <a:spLocks noGrp="1"/>
          </p:cNvSpPr>
          <p:nvPr>
            <p:ph type="title" idx="2"/>
          </p:nvPr>
        </p:nvSpPr>
        <p:spPr>
          <a:xfrm>
            <a:off x="2674025" y="1550922"/>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Be Vietnam Medium"/>
              <a:buNone/>
              <a:defRPr sz="1400" b="0">
                <a:solidFill>
                  <a:schemeClr val="lt1"/>
                </a:solidFill>
                <a:latin typeface="Be Vietnam"/>
                <a:ea typeface="Be Vietnam"/>
                <a:cs typeface="Be Vietnam"/>
                <a:sym typeface="Be Vietnam"/>
              </a:defRPr>
            </a:lvl1pPr>
            <a:lvl2pPr lvl="1"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2pPr>
            <a:lvl3pPr lvl="2"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3pPr>
            <a:lvl4pPr lvl="3"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4pPr>
            <a:lvl5pPr lvl="4"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5pPr>
            <a:lvl6pPr lvl="5"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6pPr>
            <a:lvl7pPr lvl="6"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7pPr>
            <a:lvl8pPr lvl="7"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8pPr>
            <a:lvl9pPr lvl="8"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9pPr>
          </a:lstStyle>
          <a:p>
            <a:endParaRPr/>
          </a:p>
        </p:txBody>
      </p:sp>
      <p:sp>
        <p:nvSpPr>
          <p:cNvPr id="1168" name="Google Shape;1168;p19"/>
          <p:cNvSpPr txBox="1">
            <a:spLocks noGrp="1"/>
          </p:cNvSpPr>
          <p:nvPr>
            <p:ph type="title" idx="3"/>
          </p:nvPr>
        </p:nvSpPr>
        <p:spPr>
          <a:xfrm>
            <a:off x="2674025" y="1200375"/>
            <a:ext cx="20460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None/>
              <a:defRPr sz="1800" b="1">
                <a:latin typeface="Be Vietnam"/>
                <a:ea typeface="Be Vietnam"/>
                <a:cs typeface="Be Vietnam"/>
                <a:sym typeface="Be Vietnam"/>
              </a:defRPr>
            </a:lvl1pPr>
            <a:lvl2pPr lvl="1" rtl="0">
              <a:spcBef>
                <a:spcPts val="0"/>
              </a:spcBef>
              <a:spcAft>
                <a:spcPts val="0"/>
              </a:spcAft>
              <a:buClr>
                <a:schemeClr val="accent6"/>
              </a:buClr>
              <a:buSzPts val="1800"/>
              <a:buNone/>
              <a:defRPr sz="1800" b="1">
                <a:solidFill>
                  <a:schemeClr val="accent6"/>
                </a:solidFill>
              </a:defRPr>
            </a:lvl2pPr>
            <a:lvl3pPr lvl="2" rtl="0">
              <a:spcBef>
                <a:spcPts val="0"/>
              </a:spcBef>
              <a:spcAft>
                <a:spcPts val="0"/>
              </a:spcAft>
              <a:buClr>
                <a:schemeClr val="accent6"/>
              </a:buClr>
              <a:buSzPts val="1800"/>
              <a:buNone/>
              <a:defRPr sz="1800" b="1">
                <a:solidFill>
                  <a:schemeClr val="accent6"/>
                </a:solidFill>
              </a:defRPr>
            </a:lvl3pPr>
            <a:lvl4pPr lvl="3" rtl="0">
              <a:spcBef>
                <a:spcPts val="0"/>
              </a:spcBef>
              <a:spcAft>
                <a:spcPts val="0"/>
              </a:spcAft>
              <a:buClr>
                <a:schemeClr val="accent6"/>
              </a:buClr>
              <a:buSzPts val="1800"/>
              <a:buNone/>
              <a:defRPr sz="1800" b="1">
                <a:solidFill>
                  <a:schemeClr val="accent6"/>
                </a:solidFill>
              </a:defRPr>
            </a:lvl4pPr>
            <a:lvl5pPr lvl="4" rtl="0">
              <a:spcBef>
                <a:spcPts val="0"/>
              </a:spcBef>
              <a:spcAft>
                <a:spcPts val="0"/>
              </a:spcAft>
              <a:buClr>
                <a:schemeClr val="accent6"/>
              </a:buClr>
              <a:buSzPts val="1800"/>
              <a:buNone/>
              <a:defRPr sz="1800" b="1">
                <a:solidFill>
                  <a:schemeClr val="accent6"/>
                </a:solidFill>
              </a:defRPr>
            </a:lvl5pPr>
            <a:lvl6pPr lvl="5" rtl="0">
              <a:spcBef>
                <a:spcPts val="0"/>
              </a:spcBef>
              <a:spcAft>
                <a:spcPts val="0"/>
              </a:spcAft>
              <a:buClr>
                <a:schemeClr val="accent6"/>
              </a:buClr>
              <a:buSzPts val="1800"/>
              <a:buNone/>
              <a:defRPr sz="1800" b="1">
                <a:solidFill>
                  <a:schemeClr val="accent6"/>
                </a:solidFill>
              </a:defRPr>
            </a:lvl6pPr>
            <a:lvl7pPr lvl="6" rtl="0">
              <a:spcBef>
                <a:spcPts val="0"/>
              </a:spcBef>
              <a:spcAft>
                <a:spcPts val="0"/>
              </a:spcAft>
              <a:buClr>
                <a:schemeClr val="accent6"/>
              </a:buClr>
              <a:buSzPts val="1800"/>
              <a:buNone/>
              <a:defRPr sz="1800" b="1">
                <a:solidFill>
                  <a:schemeClr val="accent6"/>
                </a:solidFill>
              </a:defRPr>
            </a:lvl7pPr>
            <a:lvl8pPr lvl="7" rtl="0">
              <a:spcBef>
                <a:spcPts val="0"/>
              </a:spcBef>
              <a:spcAft>
                <a:spcPts val="0"/>
              </a:spcAft>
              <a:buClr>
                <a:schemeClr val="accent6"/>
              </a:buClr>
              <a:buSzPts val="1800"/>
              <a:buNone/>
              <a:defRPr sz="1800" b="1">
                <a:solidFill>
                  <a:schemeClr val="accent6"/>
                </a:solidFill>
              </a:defRPr>
            </a:lvl8pPr>
            <a:lvl9pPr lvl="8" rtl="0">
              <a:spcBef>
                <a:spcPts val="0"/>
              </a:spcBef>
              <a:spcAft>
                <a:spcPts val="0"/>
              </a:spcAft>
              <a:buClr>
                <a:schemeClr val="accent6"/>
              </a:buClr>
              <a:buSzPts val="1800"/>
              <a:buNone/>
              <a:defRPr sz="1800" b="1">
                <a:solidFill>
                  <a:schemeClr val="accent6"/>
                </a:solidFill>
              </a:defRPr>
            </a:lvl9pPr>
          </a:lstStyle>
          <a:p>
            <a:endParaRPr/>
          </a:p>
        </p:txBody>
      </p:sp>
      <p:sp>
        <p:nvSpPr>
          <p:cNvPr id="1169" name="Google Shape;1169;p19"/>
          <p:cNvSpPr txBox="1">
            <a:spLocks noGrp="1"/>
          </p:cNvSpPr>
          <p:nvPr>
            <p:ph type="title" idx="4" hasCustomPrompt="1"/>
          </p:nvPr>
        </p:nvSpPr>
        <p:spPr>
          <a:xfrm>
            <a:off x="1795175" y="2423350"/>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70" name="Google Shape;1170;p19"/>
          <p:cNvSpPr txBox="1">
            <a:spLocks noGrp="1"/>
          </p:cNvSpPr>
          <p:nvPr>
            <p:ph type="title" idx="5"/>
          </p:nvPr>
        </p:nvSpPr>
        <p:spPr>
          <a:xfrm>
            <a:off x="2674025" y="2773888"/>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Be Vietnam Medium"/>
              <a:buNone/>
              <a:defRPr sz="1400" b="0">
                <a:solidFill>
                  <a:schemeClr val="lt1"/>
                </a:solidFill>
                <a:latin typeface="Be Vietnam"/>
                <a:ea typeface="Be Vietnam"/>
                <a:cs typeface="Be Vietnam"/>
                <a:sym typeface="Be Vietnam"/>
              </a:defRPr>
            </a:lvl1pPr>
            <a:lvl2pPr lvl="1"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2pPr>
            <a:lvl3pPr lvl="2"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3pPr>
            <a:lvl4pPr lvl="3"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4pPr>
            <a:lvl5pPr lvl="4"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5pPr>
            <a:lvl6pPr lvl="5"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6pPr>
            <a:lvl7pPr lvl="6"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7pPr>
            <a:lvl8pPr lvl="7"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8pPr>
            <a:lvl9pPr lvl="8"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9pPr>
          </a:lstStyle>
          <a:p>
            <a:endParaRPr/>
          </a:p>
        </p:txBody>
      </p:sp>
      <p:sp>
        <p:nvSpPr>
          <p:cNvPr id="1171" name="Google Shape;1171;p19"/>
          <p:cNvSpPr txBox="1">
            <a:spLocks noGrp="1"/>
          </p:cNvSpPr>
          <p:nvPr>
            <p:ph type="title" idx="6"/>
          </p:nvPr>
        </p:nvSpPr>
        <p:spPr>
          <a:xfrm>
            <a:off x="2674025" y="2423350"/>
            <a:ext cx="20460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None/>
              <a:defRPr sz="1800" b="1">
                <a:latin typeface="Be Vietnam"/>
                <a:ea typeface="Be Vietnam"/>
                <a:cs typeface="Be Vietnam"/>
                <a:sym typeface="Be Vietnam"/>
              </a:defRPr>
            </a:lvl1pPr>
            <a:lvl2pPr lvl="1" rtl="0">
              <a:spcBef>
                <a:spcPts val="0"/>
              </a:spcBef>
              <a:spcAft>
                <a:spcPts val="0"/>
              </a:spcAft>
              <a:buClr>
                <a:schemeClr val="accent6"/>
              </a:buClr>
              <a:buSzPts val="1800"/>
              <a:buNone/>
              <a:defRPr sz="1800" b="1">
                <a:solidFill>
                  <a:schemeClr val="accent6"/>
                </a:solidFill>
              </a:defRPr>
            </a:lvl2pPr>
            <a:lvl3pPr lvl="2" rtl="0">
              <a:spcBef>
                <a:spcPts val="0"/>
              </a:spcBef>
              <a:spcAft>
                <a:spcPts val="0"/>
              </a:spcAft>
              <a:buClr>
                <a:schemeClr val="accent6"/>
              </a:buClr>
              <a:buSzPts val="1800"/>
              <a:buNone/>
              <a:defRPr sz="1800" b="1">
                <a:solidFill>
                  <a:schemeClr val="accent6"/>
                </a:solidFill>
              </a:defRPr>
            </a:lvl3pPr>
            <a:lvl4pPr lvl="3" rtl="0">
              <a:spcBef>
                <a:spcPts val="0"/>
              </a:spcBef>
              <a:spcAft>
                <a:spcPts val="0"/>
              </a:spcAft>
              <a:buClr>
                <a:schemeClr val="accent6"/>
              </a:buClr>
              <a:buSzPts val="1800"/>
              <a:buNone/>
              <a:defRPr sz="1800" b="1">
                <a:solidFill>
                  <a:schemeClr val="accent6"/>
                </a:solidFill>
              </a:defRPr>
            </a:lvl4pPr>
            <a:lvl5pPr lvl="4" rtl="0">
              <a:spcBef>
                <a:spcPts val="0"/>
              </a:spcBef>
              <a:spcAft>
                <a:spcPts val="0"/>
              </a:spcAft>
              <a:buClr>
                <a:schemeClr val="accent6"/>
              </a:buClr>
              <a:buSzPts val="1800"/>
              <a:buNone/>
              <a:defRPr sz="1800" b="1">
                <a:solidFill>
                  <a:schemeClr val="accent6"/>
                </a:solidFill>
              </a:defRPr>
            </a:lvl5pPr>
            <a:lvl6pPr lvl="5" rtl="0">
              <a:spcBef>
                <a:spcPts val="0"/>
              </a:spcBef>
              <a:spcAft>
                <a:spcPts val="0"/>
              </a:spcAft>
              <a:buClr>
                <a:schemeClr val="accent6"/>
              </a:buClr>
              <a:buSzPts val="1800"/>
              <a:buNone/>
              <a:defRPr sz="1800" b="1">
                <a:solidFill>
                  <a:schemeClr val="accent6"/>
                </a:solidFill>
              </a:defRPr>
            </a:lvl6pPr>
            <a:lvl7pPr lvl="6" rtl="0">
              <a:spcBef>
                <a:spcPts val="0"/>
              </a:spcBef>
              <a:spcAft>
                <a:spcPts val="0"/>
              </a:spcAft>
              <a:buClr>
                <a:schemeClr val="accent6"/>
              </a:buClr>
              <a:buSzPts val="1800"/>
              <a:buNone/>
              <a:defRPr sz="1800" b="1">
                <a:solidFill>
                  <a:schemeClr val="accent6"/>
                </a:solidFill>
              </a:defRPr>
            </a:lvl7pPr>
            <a:lvl8pPr lvl="7" rtl="0">
              <a:spcBef>
                <a:spcPts val="0"/>
              </a:spcBef>
              <a:spcAft>
                <a:spcPts val="0"/>
              </a:spcAft>
              <a:buClr>
                <a:schemeClr val="accent6"/>
              </a:buClr>
              <a:buSzPts val="1800"/>
              <a:buNone/>
              <a:defRPr sz="1800" b="1">
                <a:solidFill>
                  <a:schemeClr val="accent6"/>
                </a:solidFill>
              </a:defRPr>
            </a:lvl8pPr>
            <a:lvl9pPr lvl="8" rtl="0">
              <a:spcBef>
                <a:spcPts val="0"/>
              </a:spcBef>
              <a:spcAft>
                <a:spcPts val="0"/>
              </a:spcAft>
              <a:buClr>
                <a:schemeClr val="accent6"/>
              </a:buClr>
              <a:buSzPts val="1800"/>
              <a:buNone/>
              <a:defRPr sz="1800" b="1">
                <a:solidFill>
                  <a:schemeClr val="accent6"/>
                </a:solidFill>
              </a:defRPr>
            </a:lvl9pPr>
          </a:lstStyle>
          <a:p>
            <a:endParaRPr/>
          </a:p>
        </p:txBody>
      </p:sp>
      <p:sp>
        <p:nvSpPr>
          <p:cNvPr id="1172" name="Google Shape;1172;p19"/>
          <p:cNvSpPr txBox="1">
            <a:spLocks noGrp="1"/>
          </p:cNvSpPr>
          <p:nvPr>
            <p:ph type="title" idx="7" hasCustomPrompt="1"/>
          </p:nvPr>
        </p:nvSpPr>
        <p:spPr>
          <a:xfrm>
            <a:off x="1795175" y="3646325"/>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73" name="Google Shape;1173;p19"/>
          <p:cNvSpPr txBox="1">
            <a:spLocks noGrp="1"/>
          </p:cNvSpPr>
          <p:nvPr>
            <p:ph type="title" idx="8"/>
          </p:nvPr>
        </p:nvSpPr>
        <p:spPr>
          <a:xfrm>
            <a:off x="2674025" y="3996872"/>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Be Vietnam Medium"/>
              <a:buNone/>
              <a:defRPr sz="1400" b="0">
                <a:solidFill>
                  <a:schemeClr val="lt1"/>
                </a:solidFill>
                <a:latin typeface="Be Vietnam"/>
                <a:ea typeface="Be Vietnam"/>
                <a:cs typeface="Be Vietnam"/>
                <a:sym typeface="Be Vietnam"/>
              </a:defRPr>
            </a:lvl1pPr>
            <a:lvl2pPr lvl="1"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2pPr>
            <a:lvl3pPr lvl="2"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3pPr>
            <a:lvl4pPr lvl="3"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4pPr>
            <a:lvl5pPr lvl="4"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5pPr>
            <a:lvl6pPr lvl="5"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6pPr>
            <a:lvl7pPr lvl="6"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7pPr>
            <a:lvl8pPr lvl="7"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8pPr>
            <a:lvl9pPr lvl="8"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9pPr>
          </a:lstStyle>
          <a:p>
            <a:endParaRPr/>
          </a:p>
        </p:txBody>
      </p:sp>
      <p:sp>
        <p:nvSpPr>
          <p:cNvPr id="1174" name="Google Shape;1174;p19"/>
          <p:cNvSpPr txBox="1">
            <a:spLocks noGrp="1"/>
          </p:cNvSpPr>
          <p:nvPr>
            <p:ph type="title" idx="9"/>
          </p:nvPr>
        </p:nvSpPr>
        <p:spPr>
          <a:xfrm>
            <a:off x="2674025" y="3646325"/>
            <a:ext cx="20460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None/>
              <a:defRPr sz="1800" b="1">
                <a:latin typeface="Be Vietnam"/>
                <a:ea typeface="Be Vietnam"/>
                <a:cs typeface="Be Vietnam"/>
                <a:sym typeface="Be Vietnam"/>
              </a:defRPr>
            </a:lvl1pPr>
            <a:lvl2pPr lvl="1" rtl="0">
              <a:spcBef>
                <a:spcPts val="0"/>
              </a:spcBef>
              <a:spcAft>
                <a:spcPts val="0"/>
              </a:spcAft>
              <a:buClr>
                <a:schemeClr val="accent6"/>
              </a:buClr>
              <a:buSzPts val="1800"/>
              <a:buNone/>
              <a:defRPr sz="1800" b="1">
                <a:solidFill>
                  <a:schemeClr val="accent6"/>
                </a:solidFill>
              </a:defRPr>
            </a:lvl2pPr>
            <a:lvl3pPr lvl="2" rtl="0">
              <a:spcBef>
                <a:spcPts val="0"/>
              </a:spcBef>
              <a:spcAft>
                <a:spcPts val="0"/>
              </a:spcAft>
              <a:buClr>
                <a:schemeClr val="accent6"/>
              </a:buClr>
              <a:buSzPts val="1800"/>
              <a:buNone/>
              <a:defRPr sz="1800" b="1">
                <a:solidFill>
                  <a:schemeClr val="accent6"/>
                </a:solidFill>
              </a:defRPr>
            </a:lvl3pPr>
            <a:lvl4pPr lvl="3" rtl="0">
              <a:spcBef>
                <a:spcPts val="0"/>
              </a:spcBef>
              <a:spcAft>
                <a:spcPts val="0"/>
              </a:spcAft>
              <a:buClr>
                <a:schemeClr val="accent6"/>
              </a:buClr>
              <a:buSzPts val="1800"/>
              <a:buNone/>
              <a:defRPr sz="1800" b="1">
                <a:solidFill>
                  <a:schemeClr val="accent6"/>
                </a:solidFill>
              </a:defRPr>
            </a:lvl4pPr>
            <a:lvl5pPr lvl="4" rtl="0">
              <a:spcBef>
                <a:spcPts val="0"/>
              </a:spcBef>
              <a:spcAft>
                <a:spcPts val="0"/>
              </a:spcAft>
              <a:buClr>
                <a:schemeClr val="accent6"/>
              </a:buClr>
              <a:buSzPts val="1800"/>
              <a:buNone/>
              <a:defRPr sz="1800" b="1">
                <a:solidFill>
                  <a:schemeClr val="accent6"/>
                </a:solidFill>
              </a:defRPr>
            </a:lvl5pPr>
            <a:lvl6pPr lvl="5" rtl="0">
              <a:spcBef>
                <a:spcPts val="0"/>
              </a:spcBef>
              <a:spcAft>
                <a:spcPts val="0"/>
              </a:spcAft>
              <a:buClr>
                <a:schemeClr val="accent6"/>
              </a:buClr>
              <a:buSzPts val="1800"/>
              <a:buNone/>
              <a:defRPr sz="1800" b="1">
                <a:solidFill>
                  <a:schemeClr val="accent6"/>
                </a:solidFill>
              </a:defRPr>
            </a:lvl6pPr>
            <a:lvl7pPr lvl="6" rtl="0">
              <a:spcBef>
                <a:spcPts val="0"/>
              </a:spcBef>
              <a:spcAft>
                <a:spcPts val="0"/>
              </a:spcAft>
              <a:buClr>
                <a:schemeClr val="accent6"/>
              </a:buClr>
              <a:buSzPts val="1800"/>
              <a:buNone/>
              <a:defRPr sz="1800" b="1">
                <a:solidFill>
                  <a:schemeClr val="accent6"/>
                </a:solidFill>
              </a:defRPr>
            </a:lvl7pPr>
            <a:lvl8pPr lvl="7" rtl="0">
              <a:spcBef>
                <a:spcPts val="0"/>
              </a:spcBef>
              <a:spcAft>
                <a:spcPts val="0"/>
              </a:spcAft>
              <a:buClr>
                <a:schemeClr val="accent6"/>
              </a:buClr>
              <a:buSzPts val="1800"/>
              <a:buNone/>
              <a:defRPr sz="1800" b="1">
                <a:solidFill>
                  <a:schemeClr val="accent6"/>
                </a:solidFill>
              </a:defRPr>
            </a:lvl8pPr>
            <a:lvl9pPr lvl="8" rtl="0">
              <a:spcBef>
                <a:spcPts val="0"/>
              </a:spcBef>
              <a:spcAft>
                <a:spcPts val="0"/>
              </a:spcAft>
              <a:buClr>
                <a:schemeClr val="accent6"/>
              </a:buClr>
              <a:buSzPts val="1800"/>
              <a:buNone/>
              <a:defRPr sz="1800" b="1">
                <a:solidFill>
                  <a:schemeClr val="accent6"/>
                </a:solidFill>
              </a:defRPr>
            </a:lvl9pPr>
          </a:lstStyle>
          <a:p>
            <a:endParaRPr/>
          </a:p>
        </p:txBody>
      </p:sp>
      <p:sp>
        <p:nvSpPr>
          <p:cNvPr id="1175" name="Google Shape;1175;p19"/>
          <p:cNvSpPr txBox="1">
            <a:spLocks noGrp="1"/>
          </p:cNvSpPr>
          <p:nvPr>
            <p:ph type="title" idx="13" hasCustomPrompt="1"/>
          </p:nvPr>
        </p:nvSpPr>
        <p:spPr>
          <a:xfrm>
            <a:off x="4719900" y="1930238"/>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76" name="Google Shape;1176;p19"/>
          <p:cNvSpPr txBox="1">
            <a:spLocks noGrp="1"/>
          </p:cNvSpPr>
          <p:nvPr>
            <p:ph type="title" idx="14"/>
          </p:nvPr>
        </p:nvSpPr>
        <p:spPr>
          <a:xfrm>
            <a:off x="5558425" y="2216660"/>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Be Vietnam Medium"/>
              <a:buNone/>
              <a:defRPr sz="1400" b="0">
                <a:solidFill>
                  <a:schemeClr val="lt1"/>
                </a:solidFill>
                <a:latin typeface="Be Vietnam"/>
                <a:ea typeface="Be Vietnam"/>
                <a:cs typeface="Be Vietnam"/>
                <a:sym typeface="Be Vietnam"/>
              </a:defRPr>
            </a:lvl1pPr>
            <a:lvl2pPr lvl="1"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2pPr>
            <a:lvl3pPr lvl="2"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3pPr>
            <a:lvl4pPr lvl="3"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4pPr>
            <a:lvl5pPr lvl="4"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5pPr>
            <a:lvl6pPr lvl="5"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6pPr>
            <a:lvl7pPr lvl="6"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7pPr>
            <a:lvl8pPr lvl="7"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8pPr>
            <a:lvl9pPr lvl="8"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9pPr>
          </a:lstStyle>
          <a:p>
            <a:endParaRPr/>
          </a:p>
        </p:txBody>
      </p:sp>
      <p:sp>
        <p:nvSpPr>
          <p:cNvPr id="1177" name="Google Shape;1177;p19"/>
          <p:cNvSpPr txBox="1">
            <a:spLocks noGrp="1"/>
          </p:cNvSpPr>
          <p:nvPr>
            <p:ph type="title" idx="15"/>
          </p:nvPr>
        </p:nvSpPr>
        <p:spPr>
          <a:xfrm>
            <a:off x="5558425" y="1866125"/>
            <a:ext cx="20460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None/>
              <a:defRPr sz="1800" b="1">
                <a:latin typeface="Be Vietnam"/>
                <a:ea typeface="Be Vietnam"/>
                <a:cs typeface="Be Vietnam"/>
                <a:sym typeface="Be Vietnam"/>
              </a:defRPr>
            </a:lvl1pPr>
            <a:lvl2pPr lvl="1" rtl="0">
              <a:spcBef>
                <a:spcPts val="0"/>
              </a:spcBef>
              <a:spcAft>
                <a:spcPts val="0"/>
              </a:spcAft>
              <a:buClr>
                <a:schemeClr val="accent6"/>
              </a:buClr>
              <a:buSzPts val="1800"/>
              <a:buNone/>
              <a:defRPr sz="1800" b="1">
                <a:solidFill>
                  <a:schemeClr val="accent6"/>
                </a:solidFill>
              </a:defRPr>
            </a:lvl2pPr>
            <a:lvl3pPr lvl="2" rtl="0">
              <a:spcBef>
                <a:spcPts val="0"/>
              </a:spcBef>
              <a:spcAft>
                <a:spcPts val="0"/>
              </a:spcAft>
              <a:buClr>
                <a:schemeClr val="accent6"/>
              </a:buClr>
              <a:buSzPts val="1800"/>
              <a:buNone/>
              <a:defRPr sz="1800" b="1">
                <a:solidFill>
                  <a:schemeClr val="accent6"/>
                </a:solidFill>
              </a:defRPr>
            </a:lvl3pPr>
            <a:lvl4pPr lvl="3" rtl="0">
              <a:spcBef>
                <a:spcPts val="0"/>
              </a:spcBef>
              <a:spcAft>
                <a:spcPts val="0"/>
              </a:spcAft>
              <a:buClr>
                <a:schemeClr val="accent6"/>
              </a:buClr>
              <a:buSzPts val="1800"/>
              <a:buNone/>
              <a:defRPr sz="1800" b="1">
                <a:solidFill>
                  <a:schemeClr val="accent6"/>
                </a:solidFill>
              </a:defRPr>
            </a:lvl4pPr>
            <a:lvl5pPr lvl="4" rtl="0">
              <a:spcBef>
                <a:spcPts val="0"/>
              </a:spcBef>
              <a:spcAft>
                <a:spcPts val="0"/>
              </a:spcAft>
              <a:buClr>
                <a:schemeClr val="accent6"/>
              </a:buClr>
              <a:buSzPts val="1800"/>
              <a:buNone/>
              <a:defRPr sz="1800" b="1">
                <a:solidFill>
                  <a:schemeClr val="accent6"/>
                </a:solidFill>
              </a:defRPr>
            </a:lvl5pPr>
            <a:lvl6pPr lvl="5" rtl="0">
              <a:spcBef>
                <a:spcPts val="0"/>
              </a:spcBef>
              <a:spcAft>
                <a:spcPts val="0"/>
              </a:spcAft>
              <a:buClr>
                <a:schemeClr val="accent6"/>
              </a:buClr>
              <a:buSzPts val="1800"/>
              <a:buNone/>
              <a:defRPr sz="1800" b="1">
                <a:solidFill>
                  <a:schemeClr val="accent6"/>
                </a:solidFill>
              </a:defRPr>
            </a:lvl6pPr>
            <a:lvl7pPr lvl="6" rtl="0">
              <a:spcBef>
                <a:spcPts val="0"/>
              </a:spcBef>
              <a:spcAft>
                <a:spcPts val="0"/>
              </a:spcAft>
              <a:buClr>
                <a:schemeClr val="accent6"/>
              </a:buClr>
              <a:buSzPts val="1800"/>
              <a:buNone/>
              <a:defRPr sz="1800" b="1">
                <a:solidFill>
                  <a:schemeClr val="accent6"/>
                </a:solidFill>
              </a:defRPr>
            </a:lvl7pPr>
            <a:lvl8pPr lvl="7" rtl="0">
              <a:spcBef>
                <a:spcPts val="0"/>
              </a:spcBef>
              <a:spcAft>
                <a:spcPts val="0"/>
              </a:spcAft>
              <a:buClr>
                <a:schemeClr val="accent6"/>
              </a:buClr>
              <a:buSzPts val="1800"/>
              <a:buNone/>
              <a:defRPr sz="1800" b="1">
                <a:solidFill>
                  <a:schemeClr val="accent6"/>
                </a:solidFill>
              </a:defRPr>
            </a:lvl8pPr>
            <a:lvl9pPr lvl="8" rtl="0">
              <a:spcBef>
                <a:spcPts val="0"/>
              </a:spcBef>
              <a:spcAft>
                <a:spcPts val="0"/>
              </a:spcAft>
              <a:buClr>
                <a:schemeClr val="accent6"/>
              </a:buClr>
              <a:buSzPts val="1800"/>
              <a:buNone/>
              <a:defRPr sz="1800" b="1">
                <a:solidFill>
                  <a:schemeClr val="accent6"/>
                </a:solidFill>
              </a:defRPr>
            </a:lvl9pPr>
          </a:lstStyle>
          <a:p>
            <a:endParaRPr/>
          </a:p>
        </p:txBody>
      </p:sp>
      <p:sp>
        <p:nvSpPr>
          <p:cNvPr id="1178" name="Google Shape;1178;p19"/>
          <p:cNvSpPr txBox="1">
            <a:spLocks noGrp="1"/>
          </p:cNvSpPr>
          <p:nvPr>
            <p:ph type="title" idx="16" hasCustomPrompt="1"/>
          </p:nvPr>
        </p:nvSpPr>
        <p:spPr>
          <a:xfrm>
            <a:off x="4719900" y="3089088"/>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179" name="Google Shape;1179;p19"/>
          <p:cNvSpPr txBox="1">
            <a:spLocks noGrp="1"/>
          </p:cNvSpPr>
          <p:nvPr>
            <p:ph type="title" idx="17"/>
          </p:nvPr>
        </p:nvSpPr>
        <p:spPr>
          <a:xfrm>
            <a:off x="5558425" y="3439625"/>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Be Vietnam Medium"/>
              <a:buNone/>
              <a:defRPr sz="1400" b="0">
                <a:solidFill>
                  <a:schemeClr val="lt1"/>
                </a:solidFill>
                <a:latin typeface="Be Vietnam"/>
                <a:ea typeface="Be Vietnam"/>
                <a:cs typeface="Be Vietnam"/>
                <a:sym typeface="Be Vietnam"/>
              </a:defRPr>
            </a:lvl1pPr>
            <a:lvl2pPr lvl="1"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2pPr>
            <a:lvl3pPr lvl="2"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3pPr>
            <a:lvl4pPr lvl="3"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4pPr>
            <a:lvl5pPr lvl="4"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5pPr>
            <a:lvl6pPr lvl="5"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6pPr>
            <a:lvl7pPr lvl="6"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7pPr>
            <a:lvl8pPr lvl="7"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8pPr>
            <a:lvl9pPr lvl="8" rtl="0">
              <a:spcBef>
                <a:spcPts val="0"/>
              </a:spcBef>
              <a:spcAft>
                <a:spcPts val="0"/>
              </a:spcAft>
              <a:buClr>
                <a:schemeClr val="lt1"/>
              </a:buClr>
              <a:buSzPts val="1400"/>
              <a:buFont typeface="Be Vietnam Medium"/>
              <a:buNone/>
              <a:defRPr sz="1400">
                <a:solidFill>
                  <a:schemeClr val="lt1"/>
                </a:solidFill>
                <a:latin typeface="Be Vietnam Medium"/>
                <a:ea typeface="Be Vietnam Medium"/>
                <a:cs typeface="Be Vietnam Medium"/>
                <a:sym typeface="Be Vietnam Medium"/>
              </a:defRPr>
            </a:lvl9pPr>
          </a:lstStyle>
          <a:p>
            <a:endParaRPr/>
          </a:p>
        </p:txBody>
      </p:sp>
      <p:sp>
        <p:nvSpPr>
          <p:cNvPr id="1180" name="Google Shape;1180;p19"/>
          <p:cNvSpPr txBox="1">
            <a:spLocks noGrp="1"/>
          </p:cNvSpPr>
          <p:nvPr>
            <p:ph type="title" idx="18"/>
          </p:nvPr>
        </p:nvSpPr>
        <p:spPr>
          <a:xfrm>
            <a:off x="5558425" y="3089100"/>
            <a:ext cx="20460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None/>
              <a:defRPr sz="1800" b="1">
                <a:latin typeface="Be Vietnam"/>
                <a:ea typeface="Be Vietnam"/>
                <a:cs typeface="Be Vietnam"/>
                <a:sym typeface="Be Vietnam"/>
              </a:defRPr>
            </a:lvl1pPr>
            <a:lvl2pPr lvl="1" rtl="0">
              <a:spcBef>
                <a:spcPts val="0"/>
              </a:spcBef>
              <a:spcAft>
                <a:spcPts val="0"/>
              </a:spcAft>
              <a:buClr>
                <a:schemeClr val="accent6"/>
              </a:buClr>
              <a:buSzPts val="1800"/>
              <a:buNone/>
              <a:defRPr sz="1800" b="1">
                <a:solidFill>
                  <a:schemeClr val="accent6"/>
                </a:solidFill>
              </a:defRPr>
            </a:lvl2pPr>
            <a:lvl3pPr lvl="2" rtl="0">
              <a:spcBef>
                <a:spcPts val="0"/>
              </a:spcBef>
              <a:spcAft>
                <a:spcPts val="0"/>
              </a:spcAft>
              <a:buClr>
                <a:schemeClr val="accent6"/>
              </a:buClr>
              <a:buSzPts val="1800"/>
              <a:buNone/>
              <a:defRPr sz="1800" b="1">
                <a:solidFill>
                  <a:schemeClr val="accent6"/>
                </a:solidFill>
              </a:defRPr>
            </a:lvl3pPr>
            <a:lvl4pPr lvl="3" rtl="0">
              <a:spcBef>
                <a:spcPts val="0"/>
              </a:spcBef>
              <a:spcAft>
                <a:spcPts val="0"/>
              </a:spcAft>
              <a:buClr>
                <a:schemeClr val="accent6"/>
              </a:buClr>
              <a:buSzPts val="1800"/>
              <a:buNone/>
              <a:defRPr sz="1800" b="1">
                <a:solidFill>
                  <a:schemeClr val="accent6"/>
                </a:solidFill>
              </a:defRPr>
            </a:lvl4pPr>
            <a:lvl5pPr lvl="4" rtl="0">
              <a:spcBef>
                <a:spcPts val="0"/>
              </a:spcBef>
              <a:spcAft>
                <a:spcPts val="0"/>
              </a:spcAft>
              <a:buClr>
                <a:schemeClr val="accent6"/>
              </a:buClr>
              <a:buSzPts val="1800"/>
              <a:buNone/>
              <a:defRPr sz="1800" b="1">
                <a:solidFill>
                  <a:schemeClr val="accent6"/>
                </a:solidFill>
              </a:defRPr>
            </a:lvl5pPr>
            <a:lvl6pPr lvl="5" rtl="0">
              <a:spcBef>
                <a:spcPts val="0"/>
              </a:spcBef>
              <a:spcAft>
                <a:spcPts val="0"/>
              </a:spcAft>
              <a:buClr>
                <a:schemeClr val="accent6"/>
              </a:buClr>
              <a:buSzPts val="1800"/>
              <a:buNone/>
              <a:defRPr sz="1800" b="1">
                <a:solidFill>
                  <a:schemeClr val="accent6"/>
                </a:solidFill>
              </a:defRPr>
            </a:lvl6pPr>
            <a:lvl7pPr lvl="6" rtl="0">
              <a:spcBef>
                <a:spcPts val="0"/>
              </a:spcBef>
              <a:spcAft>
                <a:spcPts val="0"/>
              </a:spcAft>
              <a:buClr>
                <a:schemeClr val="accent6"/>
              </a:buClr>
              <a:buSzPts val="1800"/>
              <a:buNone/>
              <a:defRPr sz="1800" b="1">
                <a:solidFill>
                  <a:schemeClr val="accent6"/>
                </a:solidFill>
              </a:defRPr>
            </a:lvl7pPr>
            <a:lvl8pPr lvl="7" rtl="0">
              <a:spcBef>
                <a:spcPts val="0"/>
              </a:spcBef>
              <a:spcAft>
                <a:spcPts val="0"/>
              </a:spcAft>
              <a:buClr>
                <a:schemeClr val="accent6"/>
              </a:buClr>
              <a:buSzPts val="1800"/>
              <a:buNone/>
              <a:defRPr sz="1800" b="1">
                <a:solidFill>
                  <a:schemeClr val="accent6"/>
                </a:solidFill>
              </a:defRPr>
            </a:lvl8pPr>
            <a:lvl9pPr lvl="8" rtl="0">
              <a:spcBef>
                <a:spcPts val="0"/>
              </a:spcBef>
              <a:spcAft>
                <a:spcPts val="0"/>
              </a:spcAft>
              <a:buClr>
                <a:schemeClr val="accent6"/>
              </a:buClr>
              <a:buSzPts val="1800"/>
              <a:buNone/>
              <a:defRPr sz="1800" b="1">
                <a:solidFill>
                  <a:schemeClr val="accent6"/>
                </a:solidFill>
              </a:defRPr>
            </a:lvl9pPr>
          </a:lstStyle>
          <a:p>
            <a:endParaRPr/>
          </a:p>
        </p:txBody>
      </p:sp>
      <p:sp>
        <p:nvSpPr>
          <p:cNvPr id="1181" name="Google Shape;1181;p19"/>
          <p:cNvSpPr txBox="1">
            <a:spLocks noGrp="1"/>
          </p:cNvSpPr>
          <p:nvPr>
            <p:ph type="title" idx="19"/>
          </p:nvPr>
        </p:nvSpPr>
        <p:spPr>
          <a:xfrm>
            <a:off x="773800" y="539500"/>
            <a:ext cx="7596600" cy="2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2440709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11/02/2021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670766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61"/>
        <p:cNvGrpSpPr/>
        <p:nvPr/>
      </p:nvGrpSpPr>
      <p:grpSpPr>
        <a:xfrm>
          <a:off x="0" y="0"/>
          <a:ext cx="0" cy="0"/>
          <a:chOff x="0" y="0"/>
          <a:chExt cx="0" cy="0"/>
        </a:xfrm>
      </p:grpSpPr>
      <p:sp>
        <p:nvSpPr>
          <p:cNvPr id="289" name="Google Shape;289;p3"/>
          <p:cNvSpPr txBox="1">
            <a:spLocks noGrp="1"/>
          </p:cNvSpPr>
          <p:nvPr>
            <p:ph type="title" hasCustomPrompt="1"/>
          </p:nvPr>
        </p:nvSpPr>
        <p:spPr>
          <a:xfrm>
            <a:off x="1212720" y="2181175"/>
            <a:ext cx="12153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9600"/>
              <a:buNone/>
              <a:defRPr sz="96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90" name="Google Shape;290;p3"/>
          <p:cNvSpPr txBox="1">
            <a:spLocks noGrp="1"/>
          </p:cNvSpPr>
          <p:nvPr>
            <p:ph type="title" idx="2"/>
          </p:nvPr>
        </p:nvSpPr>
        <p:spPr>
          <a:xfrm>
            <a:off x="2724525" y="1944250"/>
            <a:ext cx="5335500" cy="6699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1"/>
              </a:buClr>
              <a:buSzPts val="6000"/>
              <a:buNone/>
              <a:defRPr sz="4800" b="1">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1" name="Google Shape;291;p3"/>
          <p:cNvSpPr txBox="1">
            <a:spLocks noGrp="1"/>
          </p:cNvSpPr>
          <p:nvPr>
            <p:ph type="subTitle" idx="1"/>
          </p:nvPr>
        </p:nvSpPr>
        <p:spPr>
          <a:xfrm>
            <a:off x="2724525" y="2752900"/>
            <a:ext cx="3508200" cy="33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744805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1"/>
        </a:solidFill>
        <a:effectLst/>
      </p:bgPr>
    </p:bg>
    <p:spTree>
      <p:nvGrpSpPr>
        <p:cNvPr id="1" name="Shape 292"/>
        <p:cNvGrpSpPr/>
        <p:nvPr/>
      </p:nvGrpSpPr>
      <p:grpSpPr>
        <a:xfrm>
          <a:off x="0" y="0"/>
          <a:ext cx="0" cy="0"/>
          <a:chOff x="0" y="0"/>
          <a:chExt cx="0" cy="0"/>
        </a:xfrm>
      </p:grpSpPr>
      <p:sp>
        <p:nvSpPr>
          <p:cNvPr id="293" name="Google Shape;293;p4"/>
          <p:cNvSpPr txBox="1">
            <a:spLocks noGrp="1"/>
          </p:cNvSpPr>
          <p:nvPr>
            <p:ph type="title"/>
          </p:nvPr>
        </p:nvSpPr>
        <p:spPr>
          <a:xfrm>
            <a:off x="773800" y="539500"/>
            <a:ext cx="7596600" cy="292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94" name="Google Shape;294;p4"/>
          <p:cNvSpPr txBox="1">
            <a:spLocks noGrp="1"/>
          </p:cNvSpPr>
          <p:nvPr>
            <p:ph type="title" idx="2"/>
          </p:nvPr>
        </p:nvSpPr>
        <p:spPr>
          <a:xfrm>
            <a:off x="713225" y="1343050"/>
            <a:ext cx="4367400" cy="2604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4"/>
              </a:buClr>
              <a:buSzPts val="1400"/>
              <a:buFont typeface="Be Vietnam Medium"/>
              <a:buChar char="●"/>
              <a:defRPr sz="1600">
                <a:latin typeface="Be Vietnam"/>
                <a:ea typeface="Be Vietnam"/>
                <a:cs typeface="Be Vietnam"/>
                <a:sym typeface="Be Vietnam"/>
              </a:defRPr>
            </a:lvl1pPr>
            <a:lvl2pPr lvl="1" rtl="0">
              <a:spcBef>
                <a:spcPts val="0"/>
              </a:spcBef>
              <a:spcAft>
                <a:spcPts val="0"/>
              </a:spcAft>
              <a:buSzPts val="1400"/>
              <a:buFont typeface="Be Vietnam Medium"/>
              <a:buChar char="○"/>
              <a:defRPr sz="1400">
                <a:latin typeface="Be Vietnam Medium"/>
                <a:ea typeface="Be Vietnam Medium"/>
                <a:cs typeface="Be Vietnam Medium"/>
                <a:sym typeface="Be Vietnam Medium"/>
              </a:defRPr>
            </a:lvl2pPr>
            <a:lvl3pPr lvl="2" rtl="0">
              <a:spcBef>
                <a:spcPts val="0"/>
              </a:spcBef>
              <a:spcAft>
                <a:spcPts val="0"/>
              </a:spcAft>
              <a:buSzPts val="1400"/>
              <a:buFont typeface="Be Vietnam Medium"/>
              <a:buChar char="■"/>
              <a:defRPr sz="1400">
                <a:latin typeface="Be Vietnam Medium"/>
                <a:ea typeface="Be Vietnam Medium"/>
                <a:cs typeface="Be Vietnam Medium"/>
                <a:sym typeface="Be Vietnam Medium"/>
              </a:defRPr>
            </a:lvl3pPr>
            <a:lvl4pPr lvl="3" rtl="0">
              <a:spcBef>
                <a:spcPts val="0"/>
              </a:spcBef>
              <a:spcAft>
                <a:spcPts val="0"/>
              </a:spcAft>
              <a:buSzPts val="1400"/>
              <a:buFont typeface="Be Vietnam Medium"/>
              <a:buChar char="●"/>
              <a:defRPr sz="1400">
                <a:latin typeface="Be Vietnam Medium"/>
                <a:ea typeface="Be Vietnam Medium"/>
                <a:cs typeface="Be Vietnam Medium"/>
                <a:sym typeface="Be Vietnam Medium"/>
              </a:defRPr>
            </a:lvl4pPr>
            <a:lvl5pPr lvl="4" rtl="0">
              <a:spcBef>
                <a:spcPts val="0"/>
              </a:spcBef>
              <a:spcAft>
                <a:spcPts val="0"/>
              </a:spcAft>
              <a:buSzPts val="1400"/>
              <a:buFont typeface="Be Vietnam Medium"/>
              <a:buChar char="○"/>
              <a:defRPr sz="1400">
                <a:latin typeface="Be Vietnam Medium"/>
                <a:ea typeface="Be Vietnam Medium"/>
                <a:cs typeface="Be Vietnam Medium"/>
                <a:sym typeface="Be Vietnam Medium"/>
              </a:defRPr>
            </a:lvl5pPr>
            <a:lvl6pPr lvl="5" rtl="0">
              <a:spcBef>
                <a:spcPts val="0"/>
              </a:spcBef>
              <a:spcAft>
                <a:spcPts val="0"/>
              </a:spcAft>
              <a:buSzPts val="1400"/>
              <a:buFont typeface="Be Vietnam Medium"/>
              <a:buChar char="■"/>
              <a:defRPr sz="1400">
                <a:latin typeface="Be Vietnam Medium"/>
                <a:ea typeface="Be Vietnam Medium"/>
                <a:cs typeface="Be Vietnam Medium"/>
                <a:sym typeface="Be Vietnam Medium"/>
              </a:defRPr>
            </a:lvl6pPr>
            <a:lvl7pPr lvl="6" rtl="0">
              <a:spcBef>
                <a:spcPts val="0"/>
              </a:spcBef>
              <a:spcAft>
                <a:spcPts val="0"/>
              </a:spcAft>
              <a:buSzPts val="1400"/>
              <a:buFont typeface="Be Vietnam Medium"/>
              <a:buChar char="●"/>
              <a:defRPr sz="1400">
                <a:latin typeface="Be Vietnam Medium"/>
                <a:ea typeface="Be Vietnam Medium"/>
                <a:cs typeface="Be Vietnam Medium"/>
                <a:sym typeface="Be Vietnam Medium"/>
              </a:defRPr>
            </a:lvl7pPr>
            <a:lvl8pPr lvl="7" rtl="0">
              <a:spcBef>
                <a:spcPts val="0"/>
              </a:spcBef>
              <a:spcAft>
                <a:spcPts val="0"/>
              </a:spcAft>
              <a:buSzPts val="1400"/>
              <a:buFont typeface="Be Vietnam Medium"/>
              <a:buChar char="○"/>
              <a:defRPr sz="1400">
                <a:latin typeface="Be Vietnam Medium"/>
                <a:ea typeface="Be Vietnam Medium"/>
                <a:cs typeface="Be Vietnam Medium"/>
                <a:sym typeface="Be Vietnam Medium"/>
              </a:defRPr>
            </a:lvl8pPr>
            <a:lvl9pPr lvl="8" rtl="0">
              <a:spcBef>
                <a:spcPts val="0"/>
              </a:spcBef>
              <a:spcAft>
                <a:spcPts val="0"/>
              </a:spcAft>
              <a:buSzPts val="1400"/>
              <a:buFont typeface="Be Vietnam Medium"/>
              <a:buChar char="■"/>
              <a:defRPr sz="1400">
                <a:latin typeface="Be Vietnam Medium"/>
                <a:ea typeface="Be Vietnam Medium"/>
                <a:cs typeface="Be Vietnam Medium"/>
                <a:sym typeface="Be Vietnam Medium"/>
              </a:defRPr>
            </a:lvl9pPr>
          </a:lstStyle>
          <a:p>
            <a:endParaRPr/>
          </a:p>
        </p:txBody>
      </p:sp>
    </p:spTree>
    <p:extLst>
      <p:ext uri="{BB962C8B-B14F-4D97-AF65-F5344CB8AC3E}">
        <p14:creationId xmlns:p14="http://schemas.microsoft.com/office/powerpoint/2010/main" val="1767656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11/02/2021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8321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11/02/2021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830401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11/02/2021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690662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11/02/2021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14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11/02/2021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36549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11/02/2021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557008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BC48EC7-AF6A-48D3-8284-14BACBEBDD84}" type="datetimeFigureOut">
              <a:rPr lang="en-US" smtClean="0"/>
              <a:t>11/02/2021</a:t>
            </a:fld>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19223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5740" y="4730754"/>
            <a:ext cx="2057400" cy="205740"/>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CBC48EC7-AF6A-48D3-8284-14BACBEBDD84}" type="datetimeFigureOut">
              <a:rPr lang="en-US" smtClean="0"/>
              <a:t>11/02/2021</a:t>
            </a:fld>
            <a:endParaRPr lang="en-US" dirty="0"/>
          </a:p>
        </p:txBody>
      </p:sp>
      <p:sp>
        <p:nvSpPr>
          <p:cNvPr id="5" name="Footer Placeholder 4"/>
          <p:cNvSpPr>
            <a:spLocks noGrp="1"/>
          </p:cNvSpPr>
          <p:nvPr>
            <p:ph type="ftr" sz="quarter" idx="3"/>
          </p:nvPr>
        </p:nvSpPr>
        <p:spPr>
          <a:xfrm>
            <a:off x="2617470" y="4730754"/>
            <a:ext cx="3909060" cy="205740"/>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52410" y="4730754"/>
            <a:ext cx="1097280" cy="205740"/>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2459129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hf sldNum="0" hdr="0" ftr="0" dt="0"/>
  <p:txStyles>
    <p:title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1.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1.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26"/>
          <p:cNvSpPr txBox="1">
            <a:spLocks noGrp="1"/>
          </p:cNvSpPr>
          <p:nvPr>
            <p:ph type="ctrTitle"/>
          </p:nvPr>
        </p:nvSpPr>
        <p:spPr>
          <a:xfrm>
            <a:off x="713225" y="1478767"/>
            <a:ext cx="7717500" cy="15118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Tìm hiểu một số công cụ hỗ trợ xây dựng phần mềm</a:t>
            </a:r>
            <a:endParaRPr sz="4500" dirty="0"/>
          </a:p>
        </p:txBody>
      </p:sp>
      <p:sp>
        <p:nvSpPr>
          <p:cNvPr id="1453" name="Google Shape;1453;p26"/>
          <p:cNvSpPr txBox="1">
            <a:spLocks noGrp="1"/>
          </p:cNvSpPr>
          <p:nvPr>
            <p:ph type="subTitle" idx="1"/>
          </p:nvPr>
        </p:nvSpPr>
        <p:spPr>
          <a:xfrm>
            <a:off x="4829817" y="3255859"/>
            <a:ext cx="4417684" cy="1719071"/>
          </a:xfrm>
          <a:prstGeom prst="rect">
            <a:avLst/>
          </a:prstGeom>
        </p:spPr>
        <p:txBody>
          <a:bodyPr spcFirstLastPara="1" wrap="square" lIns="91425" tIns="91425" rIns="91425" bIns="91425" anchor="ctr" anchorCtr="0">
            <a:noAutofit/>
          </a:bodyPr>
          <a:lstStyle/>
          <a:p>
            <a:pPr marL="0" lvl="0" indent="0" algn="l"/>
            <a:r>
              <a:rPr lang="en" sz="2200" dirty="0">
                <a:latin typeface="Times New Roman" panose="02020603050405020304" pitchFamily="18" charset="0"/>
                <a:cs typeface="Times New Roman" panose="02020603050405020304" pitchFamily="18" charset="0"/>
              </a:rPr>
              <a:t>♦ </a:t>
            </a:r>
            <a:r>
              <a:rPr lang="en" sz="3000" dirty="0">
                <a:solidFill>
                  <a:schemeClr val="tx2"/>
                </a:solidFill>
                <a:latin typeface="Adobe Garamond Pro Bold" panose="02020702060506020403" pitchFamily="18" charset="0"/>
              </a:rPr>
              <a:t>Nhóm 5 </a:t>
            </a:r>
            <a:r>
              <a:rPr lang="en" sz="2200" dirty="0">
                <a:latin typeface="Times New Roman" panose="02020603050405020304" pitchFamily="18" charset="0"/>
                <a:cs typeface="Times New Roman" panose="02020603050405020304" pitchFamily="18" charset="0"/>
              </a:rPr>
              <a:t>♦</a:t>
            </a:r>
            <a:r>
              <a:rPr lang="en" sz="2200" dirty="0"/>
              <a:t>:</a:t>
            </a:r>
          </a:p>
          <a:p>
            <a:pPr marL="0" lvl="0" indent="0" algn="l" rtl="0">
              <a:spcBef>
                <a:spcPts val="0"/>
              </a:spcBef>
              <a:spcAft>
                <a:spcPts val="0"/>
              </a:spcAft>
              <a:buNone/>
            </a:pPr>
            <a:r>
              <a:rPr lang="en" sz="2200" dirty="0"/>
              <a:t>Lưu Nguyễn Vân Anh</a:t>
            </a:r>
          </a:p>
          <a:p>
            <a:pPr marL="0" lvl="0" indent="0" algn="l" rtl="0">
              <a:spcBef>
                <a:spcPts val="0"/>
              </a:spcBef>
              <a:spcAft>
                <a:spcPts val="0"/>
              </a:spcAft>
              <a:buNone/>
            </a:pPr>
            <a:r>
              <a:rPr lang="en" sz="2200" dirty="0"/>
              <a:t>Nguyễn Văn Nhựt</a:t>
            </a:r>
          </a:p>
          <a:p>
            <a:pPr marL="0" lvl="0" indent="0" algn="l" rtl="0">
              <a:spcBef>
                <a:spcPts val="0"/>
              </a:spcBef>
              <a:spcAft>
                <a:spcPts val="0"/>
              </a:spcAft>
              <a:buNone/>
            </a:pPr>
            <a:r>
              <a:rPr lang="en" sz="2200" dirty="0"/>
              <a:t>Nguyễn Hữu Thành Nam</a:t>
            </a:r>
          </a:p>
          <a:p>
            <a:pPr marL="0" lvl="0" indent="0" algn="l" rtl="0">
              <a:spcBef>
                <a:spcPts val="0"/>
              </a:spcBef>
              <a:spcAft>
                <a:spcPts val="0"/>
              </a:spcAft>
              <a:buNone/>
            </a:pPr>
            <a:r>
              <a:rPr lang="en" sz="2200" dirty="0"/>
              <a:t>Nguyễn Văn Huấn</a:t>
            </a:r>
            <a:endParaRPr sz="2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52"/>
                                        </p:tgtEl>
                                        <p:attrNameLst>
                                          <p:attrName>style.visibility</p:attrName>
                                        </p:attrNameLst>
                                      </p:cBhvr>
                                      <p:to>
                                        <p:strVal val="visible"/>
                                      </p:to>
                                    </p:set>
                                    <p:animEffect transition="in" filter="circle(in)">
                                      <p:cBhvr>
                                        <p:cTn id="7" dur="2000"/>
                                        <p:tgtEl>
                                          <p:spTgt spid="145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53">
                                            <p:txEl>
                                              <p:pRg st="0" end="0"/>
                                            </p:txEl>
                                          </p:spTgt>
                                        </p:tgtEl>
                                        <p:attrNameLst>
                                          <p:attrName>style.visibility</p:attrName>
                                        </p:attrNameLst>
                                      </p:cBhvr>
                                      <p:to>
                                        <p:strVal val="visible"/>
                                      </p:to>
                                    </p:set>
                                    <p:animEffect transition="in" filter="fade">
                                      <p:cBhvr>
                                        <p:cTn id="12" dur="1000"/>
                                        <p:tgtEl>
                                          <p:spTgt spid="1453">
                                            <p:txEl>
                                              <p:pRg st="0" end="0"/>
                                            </p:txEl>
                                          </p:spTgt>
                                        </p:tgtEl>
                                      </p:cBhvr>
                                    </p:animEffect>
                                    <p:anim calcmode="lin" valueType="num">
                                      <p:cBhvr>
                                        <p:cTn id="13" dur="1000" fill="hold"/>
                                        <p:tgtEl>
                                          <p:spTgt spid="145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45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53">
                                            <p:txEl>
                                              <p:pRg st="1" end="1"/>
                                            </p:txEl>
                                          </p:spTgt>
                                        </p:tgtEl>
                                        <p:attrNameLst>
                                          <p:attrName>style.visibility</p:attrName>
                                        </p:attrNameLst>
                                      </p:cBhvr>
                                      <p:to>
                                        <p:strVal val="visible"/>
                                      </p:to>
                                    </p:set>
                                    <p:animEffect transition="in" filter="fade">
                                      <p:cBhvr>
                                        <p:cTn id="19" dur="1000"/>
                                        <p:tgtEl>
                                          <p:spTgt spid="1453">
                                            <p:txEl>
                                              <p:pRg st="1" end="1"/>
                                            </p:txEl>
                                          </p:spTgt>
                                        </p:tgtEl>
                                      </p:cBhvr>
                                    </p:animEffect>
                                    <p:anim calcmode="lin" valueType="num">
                                      <p:cBhvr>
                                        <p:cTn id="20" dur="1000" fill="hold"/>
                                        <p:tgtEl>
                                          <p:spTgt spid="145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45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53">
                                            <p:txEl>
                                              <p:pRg st="2" end="2"/>
                                            </p:txEl>
                                          </p:spTgt>
                                        </p:tgtEl>
                                        <p:attrNameLst>
                                          <p:attrName>style.visibility</p:attrName>
                                        </p:attrNameLst>
                                      </p:cBhvr>
                                      <p:to>
                                        <p:strVal val="visible"/>
                                      </p:to>
                                    </p:set>
                                    <p:animEffect transition="in" filter="fade">
                                      <p:cBhvr>
                                        <p:cTn id="26" dur="1000"/>
                                        <p:tgtEl>
                                          <p:spTgt spid="1453">
                                            <p:txEl>
                                              <p:pRg st="2" end="2"/>
                                            </p:txEl>
                                          </p:spTgt>
                                        </p:tgtEl>
                                      </p:cBhvr>
                                    </p:animEffect>
                                    <p:anim calcmode="lin" valueType="num">
                                      <p:cBhvr>
                                        <p:cTn id="27" dur="1000" fill="hold"/>
                                        <p:tgtEl>
                                          <p:spTgt spid="145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45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453">
                                            <p:txEl>
                                              <p:pRg st="3" end="3"/>
                                            </p:txEl>
                                          </p:spTgt>
                                        </p:tgtEl>
                                        <p:attrNameLst>
                                          <p:attrName>style.visibility</p:attrName>
                                        </p:attrNameLst>
                                      </p:cBhvr>
                                      <p:to>
                                        <p:strVal val="visible"/>
                                      </p:to>
                                    </p:set>
                                    <p:animEffect transition="in" filter="fade">
                                      <p:cBhvr>
                                        <p:cTn id="33" dur="1000"/>
                                        <p:tgtEl>
                                          <p:spTgt spid="1453">
                                            <p:txEl>
                                              <p:pRg st="3" end="3"/>
                                            </p:txEl>
                                          </p:spTgt>
                                        </p:tgtEl>
                                      </p:cBhvr>
                                    </p:animEffect>
                                    <p:anim calcmode="lin" valueType="num">
                                      <p:cBhvr>
                                        <p:cTn id="34" dur="1000" fill="hold"/>
                                        <p:tgtEl>
                                          <p:spTgt spid="145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45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453">
                                            <p:txEl>
                                              <p:pRg st="4" end="4"/>
                                            </p:txEl>
                                          </p:spTgt>
                                        </p:tgtEl>
                                        <p:attrNameLst>
                                          <p:attrName>style.visibility</p:attrName>
                                        </p:attrNameLst>
                                      </p:cBhvr>
                                      <p:to>
                                        <p:strVal val="visible"/>
                                      </p:to>
                                    </p:set>
                                    <p:animEffect transition="in" filter="fade">
                                      <p:cBhvr>
                                        <p:cTn id="40" dur="1000"/>
                                        <p:tgtEl>
                                          <p:spTgt spid="1453">
                                            <p:txEl>
                                              <p:pRg st="4" end="4"/>
                                            </p:txEl>
                                          </p:spTgt>
                                        </p:tgtEl>
                                      </p:cBhvr>
                                    </p:animEffect>
                                    <p:anim calcmode="lin" valueType="num">
                                      <p:cBhvr>
                                        <p:cTn id="41" dur="1000" fill="hold"/>
                                        <p:tgtEl>
                                          <p:spTgt spid="145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45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2" grpId="0"/>
      <p:bldP spid="145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1F75-4798-4BD8-9D04-0AF7DC37331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1.4 </a:t>
            </a:r>
            <a:r>
              <a:rPr lang="en-US" b="0" i="0">
                <a:solidFill>
                  <a:schemeClr val="tx1"/>
                </a:solidFill>
                <a:effectLst/>
                <a:latin typeface="Arial" panose="020B0604020202020204" pitchFamily="34" charset="0"/>
                <a:cs typeface="Arial" panose="020B0604020202020204" pitchFamily="34" charset="0"/>
              </a:rPr>
              <a:t>Git :hướng dẫn cơ bản</a:t>
            </a:r>
            <a:endParaRPr lang="en-US">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19F9069-F16E-4730-A3DE-B438740F7DFB}"/>
              </a:ext>
            </a:extLst>
          </p:cNvPr>
          <p:cNvSpPr>
            <a:spLocks noGrp="1"/>
          </p:cNvSpPr>
          <p:nvPr>
            <p:ph type="title" idx="2"/>
          </p:nvPr>
        </p:nvSpPr>
        <p:spPr/>
        <p:txBody>
          <a:bodyPr/>
          <a:lstStyle/>
          <a:p>
            <a:pPr algn="ctr">
              <a:buNone/>
            </a:pPr>
            <a:r>
              <a:rPr lang="en-US">
                <a:latin typeface="Arial" panose="020B0604020202020204" pitchFamily="34" charset="0"/>
                <a:cs typeface="Arial" panose="020B0604020202020204" pitchFamily="34" charset="0"/>
              </a:rPr>
              <a:t>Ban đầu bạn cần tải Git về và cài đặt</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Tiếp đến bạn cần cấu hình ban đầu cho nó trong CMD bằng 2 dòng lệnh</a:t>
            </a:r>
            <a:br>
              <a:rPr lang="en-US">
                <a:latin typeface="Arial" panose="020B0604020202020204" pitchFamily="34" charset="0"/>
                <a:cs typeface="Arial" panose="020B0604020202020204" pitchFamily="34" charset="0"/>
              </a:rPr>
            </a:br>
            <a:r>
              <a:rPr lang="en-US">
                <a:solidFill>
                  <a:srgbClr val="C00000"/>
                </a:solidFill>
                <a:latin typeface="Arial" panose="020B0604020202020204" pitchFamily="34" charset="0"/>
                <a:cs typeface="Arial" panose="020B0604020202020204" pitchFamily="34" charset="0"/>
              </a:rPr>
              <a:t>git config –global user.name “name”</a:t>
            </a:r>
            <a:br>
              <a:rPr lang="en-US">
                <a:solidFill>
                  <a:srgbClr val="C00000"/>
                </a:solidFill>
                <a:latin typeface="Arial" panose="020B0604020202020204" pitchFamily="34" charset="0"/>
                <a:cs typeface="Arial" panose="020B0604020202020204" pitchFamily="34" charset="0"/>
              </a:rPr>
            </a:br>
            <a:r>
              <a:rPr lang="en-US">
                <a:solidFill>
                  <a:srgbClr val="C00000"/>
                </a:solidFill>
                <a:latin typeface="Arial" panose="020B0604020202020204" pitchFamily="34" charset="0"/>
                <a:cs typeface="Arial" panose="020B0604020202020204" pitchFamily="34" charset="0"/>
              </a:rPr>
              <a:t>git config –global user,email “email”</a:t>
            </a: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Và để xem bạn đã làm đúng với ở trên thì sài lệnh : </a:t>
            </a:r>
            <a:br>
              <a:rPr lang="en-US">
                <a:latin typeface="Arial" panose="020B0604020202020204" pitchFamily="34" charset="0"/>
                <a:cs typeface="Arial" panose="020B0604020202020204" pitchFamily="34" charset="0"/>
              </a:rPr>
            </a:br>
            <a:r>
              <a:rPr lang="en-US">
                <a:solidFill>
                  <a:srgbClr val="C00000"/>
                </a:solidFill>
                <a:latin typeface="Arial" panose="020B0604020202020204" pitchFamily="34" charset="0"/>
                <a:cs typeface="Arial" panose="020B0604020202020204" pitchFamily="34" charset="0"/>
              </a:rPr>
              <a:t>git config --list</a:t>
            </a:r>
          </a:p>
        </p:txBody>
      </p:sp>
      <p:pic>
        <p:nvPicPr>
          <p:cNvPr id="5" name="Picture 4">
            <a:extLst>
              <a:ext uri="{FF2B5EF4-FFF2-40B4-BE49-F238E27FC236}">
                <a16:creationId xmlns:a16="http://schemas.microsoft.com/office/drawing/2014/main" id="{B4B57375-2295-4427-9A2B-674287984E0F}"/>
              </a:ext>
            </a:extLst>
          </p:cNvPr>
          <p:cNvPicPr>
            <a:picLocks noChangeAspect="1"/>
          </p:cNvPicPr>
          <p:nvPr/>
        </p:nvPicPr>
        <p:blipFill rotWithShape="1">
          <a:blip r:embed="rId2"/>
          <a:srcRect l="1023" t="837"/>
          <a:stretch/>
        </p:blipFill>
        <p:spPr>
          <a:xfrm>
            <a:off x="713225" y="2599555"/>
            <a:ext cx="5860678" cy="989944"/>
          </a:xfrm>
          <a:prstGeom prst="rect">
            <a:avLst/>
          </a:prstGeom>
        </p:spPr>
      </p:pic>
      <p:pic>
        <p:nvPicPr>
          <p:cNvPr id="9" name="Picture 8">
            <a:extLst>
              <a:ext uri="{FF2B5EF4-FFF2-40B4-BE49-F238E27FC236}">
                <a16:creationId xmlns:a16="http://schemas.microsoft.com/office/drawing/2014/main" id="{428B3DC0-BF9E-4F02-BB4C-347DC1C0DB0D}"/>
              </a:ext>
            </a:extLst>
          </p:cNvPr>
          <p:cNvPicPr>
            <a:picLocks noChangeAspect="1"/>
          </p:cNvPicPr>
          <p:nvPr/>
        </p:nvPicPr>
        <p:blipFill rotWithShape="1">
          <a:blip r:embed="rId3"/>
          <a:srcRect l="-994" t="44802" r="5938" b="19161"/>
          <a:stretch/>
        </p:blipFill>
        <p:spPr>
          <a:xfrm>
            <a:off x="4899102" y="3654510"/>
            <a:ext cx="3865756" cy="1120835"/>
          </a:xfrm>
          <a:prstGeom prst="rect">
            <a:avLst/>
          </a:prstGeom>
        </p:spPr>
      </p:pic>
      <p:sp>
        <p:nvSpPr>
          <p:cNvPr id="6" name="Oval 5">
            <a:extLst>
              <a:ext uri="{FF2B5EF4-FFF2-40B4-BE49-F238E27FC236}">
                <a16:creationId xmlns:a16="http://schemas.microsoft.com/office/drawing/2014/main" id="{D7E3C0F9-79D4-4053-A057-097A38E0147D}"/>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0</a:t>
            </a:r>
          </a:p>
        </p:txBody>
      </p:sp>
    </p:spTree>
    <p:extLst>
      <p:ext uri="{BB962C8B-B14F-4D97-AF65-F5344CB8AC3E}">
        <p14:creationId xmlns:p14="http://schemas.microsoft.com/office/powerpoint/2010/main" val="1674710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DA6A-EF8A-4A7E-B0CA-F0873A7F4F7F}"/>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Tạo Repository</a:t>
            </a:r>
          </a:p>
        </p:txBody>
      </p:sp>
      <p:sp>
        <p:nvSpPr>
          <p:cNvPr id="3" name="Title 2">
            <a:extLst>
              <a:ext uri="{FF2B5EF4-FFF2-40B4-BE49-F238E27FC236}">
                <a16:creationId xmlns:a16="http://schemas.microsoft.com/office/drawing/2014/main" id="{AE4D77DC-32DB-4A43-A2AC-04FFAE9BC437}"/>
              </a:ext>
            </a:extLst>
          </p:cNvPr>
          <p:cNvSpPr>
            <a:spLocks noGrp="1"/>
          </p:cNvSpPr>
          <p:nvPr>
            <p:ph type="title" idx="2"/>
          </p:nvPr>
        </p:nvSpPr>
        <p:spPr/>
        <p:txBody>
          <a:bodyPr/>
          <a:lstStyle/>
          <a:p>
            <a:pPr algn="ctr">
              <a:buNone/>
            </a:pPr>
            <a:r>
              <a:rPr lang="en-US">
                <a:latin typeface="Arial" panose="020B0604020202020204" pitchFamily="34" charset="0"/>
                <a:cs typeface="Arial" panose="020B0604020202020204" pitchFamily="34" charset="0"/>
              </a:rPr>
              <a:t>-Tiếp theo là tạo Repository Local (</a:t>
            </a:r>
            <a:r>
              <a:rPr lang="en-US" b="0" i="0">
                <a:solidFill>
                  <a:schemeClr val="tx1"/>
                </a:solidFill>
                <a:effectLst/>
                <a:latin typeface="Arial" panose="020B0604020202020204" pitchFamily="34" charset="0"/>
                <a:cs typeface="Arial" panose="020B0604020202020204" pitchFamily="34" charset="0"/>
              </a:rPr>
              <a:t>Là repository bố trí trên máy của bản thân)</a:t>
            </a:r>
            <a:br>
              <a:rPr lang="en-US" b="0" i="0">
                <a:solidFill>
                  <a:schemeClr val="tx1"/>
                </a:solidFill>
                <a:effectLst/>
                <a:latin typeface="Arial" panose="020B0604020202020204" pitchFamily="34" charset="0"/>
                <a:cs typeface="Arial" panose="020B0604020202020204" pitchFamily="34" charset="0"/>
              </a:rPr>
            </a:br>
            <a:r>
              <a:rPr lang="en-US" b="0" i="0">
                <a:solidFill>
                  <a:schemeClr val="tx1"/>
                </a:solidFill>
                <a:effectLst/>
                <a:latin typeface="Arial" panose="020B0604020202020204" pitchFamily="34" charset="0"/>
                <a:cs typeface="Arial" panose="020B0604020202020204" pitchFamily="34" charset="0"/>
              </a:rPr>
              <a:t>Lệnh: </a:t>
            </a:r>
            <a:br>
              <a:rPr lang="en-US" b="0" i="0">
                <a:solidFill>
                  <a:schemeClr val="tx1"/>
                </a:solidFill>
                <a:effectLst/>
                <a:latin typeface="Arial" panose="020B0604020202020204" pitchFamily="34" charset="0"/>
                <a:cs typeface="Arial" panose="020B0604020202020204" pitchFamily="34" charset="0"/>
              </a:rPr>
            </a:br>
            <a:r>
              <a:rPr lang="en-US" b="0" i="0">
                <a:solidFill>
                  <a:srgbClr val="C00000"/>
                </a:solidFill>
                <a:effectLst/>
                <a:latin typeface="Arial" panose="020B0604020202020204" pitchFamily="34" charset="0"/>
                <a:cs typeface="Arial" panose="020B0604020202020204" pitchFamily="34" charset="0"/>
              </a:rPr>
              <a:t>git init</a:t>
            </a:r>
            <a:br>
              <a:rPr lang="en-US" b="0" i="0">
                <a:solidFill>
                  <a:schemeClr val="bg1"/>
                </a:solidFill>
                <a:effectLst/>
                <a:latin typeface="Arial" panose="020B0604020202020204" pitchFamily="34" charset="0"/>
                <a:cs typeface="Arial" panose="020B0604020202020204" pitchFamily="34" charset="0"/>
              </a:rPr>
            </a:br>
            <a:br>
              <a:rPr lang="en-US" b="0" i="0">
                <a:solidFill>
                  <a:schemeClr val="bg1"/>
                </a:solidFill>
                <a:effectLst/>
                <a:latin typeface="Arial" panose="020B0604020202020204" pitchFamily="34" charset="0"/>
                <a:cs typeface="Arial" panose="020B0604020202020204" pitchFamily="34" charset="0"/>
              </a:rPr>
            </a:br>
            <a:br>
              <a:rPr lang="en-US" b="0" i="0">
                <a:solidFill>
                  <a:schemeClr val="bg1"/>
                </a:solidFill>
                <a:effectLst/>
                <a:latin typeface="Arial" panose="020B0604020202020204" pitchFamily="34" charset="0"/>
                <a:cs typeface="Arial" panose="020B0604020202020204" pitchFamily="34" charset="0"/>
              </a:rPr>
            </a:br>
            <a:br>
              <a:rPr lang="en-US" b="0" i="0">
                <a:solidFill>
                  <a:schemeClr val="bg1"/>
                </a:solidFill>
                <a:effectLst/>
                <a:latin typeface="Arial" panose="020B0604020202020204" pitchFamily="34" charset="0"/>
                <a:cs typeface="Arial" panose="020B0604020202020204" pitchFamily="34" charset="0"/>
              </a:rPr>
            </a:br>
            <a:br>
              <a:rPr lang="en-US" b="0" i="0">
                <a:solidFill>
                  <a:schemeClr val="bg1"/>
                </a:solidFill>
                <a:effectLst/>
                <a:latin typeface="Arial" panose="020B0604020202020204" pitchFamily="34" charset="0"/>
                <a:cs typeface="Arial" panose="020B0604020202020204" pitchFamily="34" charset="0"/>
              </a:rPr>
            </a:br>
            <a:br>
              <a:rPr lang="en-US" b="0" i="0">
                <a:solidFill>
                  <a:schemeClr val="bg1"/>
                </a:solidFill>
                <a:effectLst/>
                <a:latin typeface="Arial" panose="020B0604020202020204" pitchFamily="34" charset="0"/>
                <a:cs typeface="Arial" panose="020B0604020202020204" pitchFamily="34" charset="0"/>
              </a:rPr>
            </a:br>
            <a:r>
              <a:rPr lang="en-US" b="0" i="0">
                <a:solidFill>
                  <a:schemeClr val="tx1"/>
                </a:solidFill>
                <a:effectLst/>
                <a:latin typeface="Arial" panose="020B0604020202020204" pitchFamily="34" charset="0"/>
                <a:cs typeface="Arial" panose="020B0604020202020204" pitchFamily="34" charset="0"/>
              </a:rPr>
              <a:t>-Tạo 1 Repository trên GitHub:</a:t>
            </a:r>
            <a:endParaRPr lang="en-US">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58F9CCA-94E2-4AD1-942B-430B02A1D694}"/>
              </a:ext>
            </a:extLst>
          </p:cNvPr>
          <p:cNvPicPr>
            <a:picLocks noChangeAspect="1"/>
          </p:cNvPicPr>
          <p:nvPr/>
        </p:nvPicPr>
        <p:blipFill>
          <a:blip r:embed="rId2"/>
          <a:stretch>
            <a:fillRect/>
          </a:stretch>
        </p:blipFill>
        <p:spPr>
          <a:xfrm>
            <a:off x="4840678" y="1343050"/>
            <a:ext cx="4168961" cy="3511447"/>
          </a:xfrm>
          <a:prstGeom prst="rect">
            <a:avLst/>
          </a:prstGeom>
        </p:spPr>
      </p:pic>
      <p:pic>
        <p:nvPicPr>
          <p:cNvPr id="9" name="Picture 8">
            <a:extLst>
              <a:ext uri="{FF2B5EF4-FFF2-40B4-BE49-F238E27FC236}">
                <a16:creationId xmlns:a16="http://schemas.microsoft.com/office/drawing/2014/main" id="{5FF7B252-8829-4088-AFF3-C89C5A0AEF79}"/>
              </a:ext>
            </a:extLst>
          </p:cNvPr>
          <p:cNvPicPr>
            <a:picLocks noChangeAspect="1"/>
          </p:cNvPicPr>
          <p:nvPr/>
        </p:nvPicPr>
        <p:blipFill>
          <a:blip r:embed="rId3"/>
          <a:stretch>
            <a:fillRect/>
          </a:stretch>
        </p:blipFill>
        <p:spPr>
          <a:xfrm>
            <a:off x="911665" y="2373708"/>
            <a:ext cx="3444746" cy="287716"/>
          </a:xfrm>
          <a:prstGeom prst="rect">
            <a:avLst/>
          </a:prstGeom>
        </p:spPr>
      </p:pic>
      <p:sp>
        <p:nvSpPr>
          <p:cNvPr id="6" name="Oval 5">
            <a:extLst>
              <a:ext uri="{FF2B5EF4-FFF2-40B4-BE49-F238E27FC236}">
                <a16:creationId xmlns:a16="http://schemas.microsoft.com/office/drawing/2014/main" id="{B957921B-04CA-48C5-A5ED-C6F787DF19EF}"/>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1</a:t>
            </a:r>
          </a:p>
        </p:txBody>
      </p:sp>
    </p:spTree>
    <p:extLst>
      <p:ext uri="{BB962C8B-B14F-4D97-AF65-F5344CB8AC3E}">
        <p14:creationId xmlns:p14="http://schemas.microsoft.com/office/powerpoint/2010/main" val="3257081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058CD-DAC6-42F1-B777-CCD4F1CF6463}"/>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Lệnh liên kết</a:t>
            </a:r>
          </a:p>
        </p:txBody>
      </p:sp>
      <p:sp>
        <p:nvSpPr>
          <p:cNvPr id="3" name="Title 2">
            <a:extLst>
              <a:ext uri="{FF2B5EF4-FFF2-40B4-BE49-F238E27FC236}">
                <a16:creationId xmlns:a16="http://schemas.microsoft.com/office/drawing/2014/main" id="{14694E56-7E75-4F0C-91AF-58560940AB54}"/>
              </a:ext>
            </a:extLst>
          </p:cNvPr>
          <p:cNvSpPr>
            <a:spLocks noGrp="1"/>
          </p:cNvSpPr>
          <p:nvPr>
            <p:ph type="title" idx="2"/>
          </p:nvPr>
        </p:nvSpPr>
        <p:spPr/>
        <p:txBody>
          <a:bodyPr/>
          <a:lstStyle/>
          <a:p>
            <a:pPr algn="ctr">
              <a:buNone/>
            </a:pPr>
            <a:r>
              <a:rPr lang="en-US">
                <a:latin typeface="Arial" panose="020B0604020202020204" pitchFamily="34" charset="0"/>
                <a:cs typeface="Arial" panose="020B0604020202020204" pitchFamily="34" charset="0"/>
              </a:rPr>
              <a:t>Sau khi tạo xong lấy đường link như hình để liên kết cái Local Repo với Remote Repo(</a:t>
            </a:r>
            <a:r>
              <a:rPr lang="vi-VN" b="0" i="0">
                <a:solidFill>
                  <a:schemeClr val="tx1"/>
                </a:solidFill>
                <a:effectLst/>
                <a:latin typeface="Arial" panose="020B0604020202020204" pitchFamily="34" charset="0"/>
                <a:cs typeface="Arial" panose="020B0604020202020204" pitchFamily="34" charset="0"/>
              </a:rPr>
              <a:t>Là repository để chia sẻ giữa nhiều người và bố trí trên server chuyên dụng</a:t>
            </a:r>
            <a:r>
              <a:rPr lang="en-US" b="0" i="0">
                <a:solidFill>
                  <a:schemeClr val="tx1"/>
                </a:solidFill>
                <a:effectLst/>
                <a:latin typeface="Arial" panose="020B0604020202020204" pitchFamily="34" charset="0"/>
                <a:cs typeface="Arial" panose="020B0604020202020204" pitchFamily="34" charset="0"/>
              </a:rPr>
              <a:t>) tức là sever trên Github bằng câu lệnh:</a:t>
            </a:r>
            <a:br>
              <a:rPr lang="en-US" b="0" i="0">
                <a:solidFill>
                  <a:schemeClr val="bg1"/>
                </a:solidFill>
                <a:effectLst/>
                <a:latin typeface="Arial" panose="020B0604020202020204" pitchFamily="34" charset="0"/>
                <a:cs typeface="Arial" panose="020B0604020202020204" pitchFamily="34" charset="0"/>
              </a:rPr>
            </a:br>
            <a:r>
              <a:rPr lang="en-US" b="0" i="0">
                <a:solidFill>
                  <a:schemeClr val="bg1"/>
                </a:solidFill>
                <a:effectLst/>
                <a:latin typeface="Arial" panose="020B0604020202020204" pitchFamily="34" charset="0"/>
                <a:cs typeface="Arial" panose="020B0604020202020204" pitchFamily="34" charset="0"/>
              </a:rPr>
              <a:t>   </a:t>
            </a:r>
            <a:r>
              <a:rPr lang="en-US" i="0">
                <a:solidFill>
                  <a:srgbClr val="C00000"/>
                </a:solidFill>
                <a:effectLst/>
                <a:latin typeface="Arial" panose="020B0604020202020204" pitchFamily="34" charset="0"/>
                <a:cs typeface="Arial" panose="020B0604020202020204" pitchFamily="34" charset="0"/>
              </a:rPr>
              <a:t>git remote add origin [link]</a:t>
            </a:r>
            <a:endParaRPr lang="en-US">
              <a:solidFill>
                <a:srgbClr val="C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4DA5A6E-EA93-48A3-BF03-FA7356D70042}"/>
              </a:ext>
            </a:extLst>
          </p:cNvPr>
          <p:cNvPicPr>
            <a:picLocks noChangeAspect="1"/>
          </p:cNvPicPr>
          <p:nvPr/>
        </p:nvPicPr>
        <p:blipFill rotWithShape="1">
          <a:blip r:embed="rId2"/>
          <a:srcRect l="5528" t="59175" r="43577"/>
          <a:stretch/>
        </p:blipFill>
        <p:spPr>
          <a:xfrm>
            <a:off x="5315415" y="1022220"/>
            <a:ext cx="3427140" cy="1622980"/>
          </a:xfrm>
          <a:prstGeom prst="rect">
            <a:avLst/>
          </a:prstGeom>
        </p:spPr>
      </p:pic>
      <p:pic>
        <p:nvPicPr>
          <p:cNvPr id="9" name="Picture 8">
            <a:extLst>
              <a:ext uri="{FF2B5EF4-FFF2-40B4-BE49-F238E27FC236}">
                <a16:creationId xmlns:a16="http://schemas.microsoft.com/office/drawing/2014/main" id="{CE98CE21-32CD-4E5B-BE1D-02F5DEE7A3F3}"/>
              </a:ext>
            </a:extLst>
          </p:cNvPr>
          <p:cNvPicPr>
            <a:picLocks noChangeAspect="1"/>
          </p:cNvPicPr>
          <p:nvPr/>
        </p:nvPicPr>
        <p:blipFill>
          <a:blip r:embed="rId3"/>
          <a:stretch>
            <a:fillRect/>
          </a:stretch>
        </p:blipFill>
        <p:spPr>
          <a:xfrm>
            <a:off x="462784" y="2856958"/>
            <a:ext cx="4852631" cy="510584"/>
          </a:xfrm>
          <a:prstGeom prst="rect">
            <a:avLst/>
          </a:prstGeom>
        </p:spPr>
      </p:pic>
      <p:sp>
        <p:nvSpPr>
          <p:cNvPr id="6" name="Oval 5">
            <a:extLst>
              <a:ext uri="{FF2B5EF4-FFF2-40B4-BE49-F238E27FC236}">
                <a16:creationId xmlns:a16="http://schemas.microsoft.com/office/drawing/2014/main" id="{26856081-554D-4E1C-ACE4-CCAA0B84618A}"/>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2</a:t>
            </a:r>
          </a:p>
        </p:txBody>
      </p:sp>
    </p:spTree>
    <p:extLst>
      <p:ext uri="{BB962C8B-B14F-4D97-AF65-F5344CB8AC3E}">
        <p14:creationId xmlns:p14="http://schemas.microsoft.com/office/powerpoint/2010/main" val="3063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DF39A-E386-45E6-8461-7A295AD5D370}"/>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Git Workflow</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(Quy trình xử lý trên Git)</a:t>
            </a:r>
          </a:p>
        </p:txBody>
      </p:sp>
      <p:sp>
        <p:nvSpPr>
          <p:cNvPr id="3" name="Title 2">
            <a:extLst>
              <a:ext uri="{FF2B5EF4-FFF2-40B4-BE49-F238E27FC236}">
                <a16:creationId xmlns:a16="http://schemas.microsoft.com/office/drawing/2014/main" id="{CC745DCC-C55F-450B-A623-38CA4D9DE451}"/>
              </a:ext>
            </a:extLst>
          </p:cNvPr>
          <p:cNvSpPr>
            <a:spLocks noGrp="1"/>
          </p:cNvSpPr>
          <p:nvPr>
            <p:ph type="title" idx="2"/>
          </p:nvPr>
        </p:nvSpPr>
        <p:spPr>
          <a:xfrm>
            <a:off x="5910146" y="1258329"/>
            <a:ext cx="3029254" cy="2604300"/>
          </a:xfrm>
        </p:spPr>
        <p:txBody>
          <a:bodyPr/>
          <a:lstStyle/>
          <a:p>
            <a:pPr>
              <a:buNone/>
            </a:pPr>
            <a:r>
              <a:rPr lang="en-US"/>
              <a:t>-Working directory: Thư mục làm việc</a:t>
            </a:r>
            <a:br>
              <a:rPr lang="en-US"/>
            </a:br>
            <a:r>
              <a:rPr lang="en-US"/>
              <a:t>-Initialization: Các thư mục làm việc</a:t>
            </a:r>
            <a:br>
              <a:rPr lang="en-US"/>
            </a:br>
            <a:r>
              <a:rPr lang="en-US"/>
              <a:t>-Staging Area: Khu chuẩn bị</a:t>
            </a:r>
            <a:br>
              <a:rPr lang="en-US"/>
            </a:br>
            <a:r>
              <a:rPr lang="en-US"/>
              <a:t>-Local  Repository</a:t>
            </a:r>
            <a:br>
              <a:rPr lang="en-US"/>
            </a:br>
            <a:r>
              <a:rPr lang="en-US"/>
              <a:t>-Github (Remote Repository)</a:t>
            </a:r>
            <a:br>
              <a:rPr lang="en-US"/>
            </a:br>
            <a:endParaRPr lang="en-US"/>
          </a:p>
        </p:txBody>
      </p:sp>
      <p:pic>
        <p:nvPicPr>
          <p:cNvPr id="5" name="Picture 4">
            <a:extLst>
              <a:ext uri="{FF2B5EF4-FFF2-40B4-BE49-F238E27FC236}">
                <a16:creationId xmlns:a16="http://schemas.microsoft.com/office/drawing/2014/main" id="{22885261-43BA-4991-8A48-5C80B5E02B12}"/>
              </a:ext>
            </a:extLst>
          </p:cNvPr>
          <p:cNvPicPr>
            <a:picLocks noChangeAspect="1"/>
          </p:cNvPicPr>
          <p:nvPr/>
        </p:nvPicPr>
        <p:blipFill rotWithShape="1">
          <a:blip r:embed="rId2"/>
          <a:srcRect r="3720" b="13524"/>
          <a:stretch/>
        </p:blipFill>
        <p:spPr>
          <a:xfrm>
            <a:off x="327751" y="1146817"/>
            <a:ext cx="5359371" cy="3736851"/>
          </a:xfrm>
          <a:prstGeom prst="rect">
            <a:avLst/>
          </a:prstGeom>
        </p:spPr>
      </p:pic>
      <p:sp>
        <p:nvSpPr>
          <p:cNvPr id="6" name="Oval 5">
            <a:extLst>
              <a:ext uri="{FF2B5EF4-FFF2-40B4-BE49-F238E27FC236}">
                <a16:creationId xmlns:a16="http://schemas.microsoft.com/office/drawing/2014/main" id="{80A7723B-8D0D-454C-B50A-91ACA0C690B9}"/>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3</a:t>
            </a:r>
          </a:p>
        </p:txBody>
      </p:sp>
    </p:spTree>
    <p:extLst>
      <p:ext uri="{BB962C8B-B14F-4D97-AF65-F5344CB8AC3E}">
        <p14:creationId xmlns:p14="http://schemas.microsoft.com/office/powerpoint/2010/main" val="718240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CD16-7A85-4C34-B8C7-3F53E02631D1}"/>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Lệnh add và commit</a:t>
            </a:r>
          </a:p>
        </p:txBody>
      </p:sp>
      <p:sp>
        <p:nvSpPr>
          <p:cNvPr id="3" name="Title 2">
            <a:extLst>
              <a:ext uri="{FF2B5EF4-FFF2-40B4-BE49-F238E27FC236}">
                <a16:creationId xmlns:a16="http://schemas.microsoft.com/office/drawing/2014/main" id="{D569B0A4-CFFF-4177-83EC-055D51315D46}"/>
              </a:ext>
            </a:extLst>
          </p:cNvPr>
          <p:cNvSpPr>
            <a:spLocks noGrp="1"/>
          </p:cNvSpPr>
          <p:nvPr>
            <p:ph type="title" idx="2"/>
          </p:nvPr>
        </p:nvSpPr>
        <p:spPr>
          <a:xfrm>
            <a:off x="349501" y="2830964"/>
            <a:ext cx="4367400" cy="1845594"/>
          </a:xfrm>
        </p:spPr>
        <p:txBody>
          <a:bodyPr/>
          <a:lstStyle/>
          <a:p>
            <a:pPr>
              <a:buNone/>
            </a:pPr>
            <a:r>
              <a:rPr lang="en-US">
                <a:latin typeface="Arial" panose="020B0604020202020204" pitchFamily="34" charset="0"/>
                <a:cs typeface="Arial" panose="020B0604020202020204" pitchFamily="34" charset="0"/>
              </a:rPr>
              <a:t>Sài lệnh </a:t>
            </a:r>
            <a:r>
              <a:rPr lang="en-US">
                <a:solidFill>
                  <a:srgbClr val="C00000"/>
                </a:solidFill>
                <a:latin typeface="Arial" panose="020B0604020202020204" pitchFamily="34" charset="0"/>
                <a:cs typeface="Arial" panose="020B0604020202020204" pitchFamily="34" charset="0"/>
              </a:rPr>
              <a:t>git add [file] </a:t>
            </a:r>
            <a:r>
              <a:rPr lang="en-US">
                <a:latin typeface="Arial" panose="020B0604020202020204" pitchFamily="34" charset="0"/>
                <a:cs typeface="Arial" panose="020B0604020202020204" pitchFamily="34" charset="0"/>
              </a:rPr>
              <a:t>để lưu vào khu chuẩn bị.</a:t>
            </a: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r>
              <a:rPr lang="en-US">
                <a:solidFill>
                  <a:srgbClr val="C00000"/>
                </a:solidFill>
                <a:latin typeface="Arial" panose="020B0604020202020204" pitchFamily="34" charset="0"/>
                <a:cs typeface="Arial" panose="020B0604020202020204" pitchFamily="34" charset="0"/>
              </a:rPr>
              <a:t>git commit –m “mô tả” </a:t>
            </a:r>
            <a:r>
              <a:rPr lang="en-US">
                <a:latin typeface="Arial" panose="020B0604020202020204" pitchFamily="34" charset="0"/>
                <a:cs typeface="Arial" panose="020B0604020202020204" pitchFamily="34" charset="0"/>
              </a:rPr>
              <a:t>để lưu thông tin của file làm việc và tới đây file làm việc của bạn đã sẵn  sàng đẩy lên GitHub (Remote Repository)</a:t>
            </a:r>
          </a:p>
        </p:txBody>
      </p:sp>
      <p:pic>
        <p:nvPicPr>
          <p:cNvPr id="5" name="Picture 4">
            <a:extLst>
              <a:ext uri="{FF2B5EF4-FFF2-40B4-BE49-F238E27FC236}">
                <a16:creationId xmlns:a16="http://schemas.microsoft.com/office/drawing/2014/main" id="{2C481959-17EE-4BCD-BE1C-8950D0B99122}"/>
              </a:ext>
            </a:extLst>
          </p:cNvPr>
          <p:cNvPicPr>
            <a:picLocks noChangeAspect="1"/>
          </p:cNvPicPr>
          <p:nvPr/>
        </p:nvPicPr>
        <p:blipFill>
          <a:blip r:embed="rId2"/>
          <a:stretch>
            <a:fillRect/>
          </a:stretch>
        </p:blipFill>
        <p:spPr>
          <a:xfrm>
            <a:off x="379789" y="832300"/>
            <a:ext cx="4306825" cy="1684166"/>
          </a:xfrm>
          <a:prstGeom prst="rect">
            <a:avLst/>
          </a:prstGeom>
        </p:spPr>
      </p:pic>
      <p:pic>
        <p:nvPicPr>
          <p:cNvPr id="9" name="Picture 8">
            <a:extLst>
              <a:ext uri="{FF2B5EF4-FFF2-40B4-BE49-F238E27FC236}">
                <a16:creationId xmlns:a16="http://schemas.microsoft.com/office/drawing/2014/main" id="{BD37AB04-64F0-42D0-97C9-75571B982060}"/>
              </a:ext>
            </a:extLst>
          </p:cNvPr>
          <p:cNvPicPr>
            <a:picLocks noChangeAspect="1"/>
          </p:cNvPicPr>
          <p:nvPr/>
        </p:nvPicPr>
        <p:blipFill rotWithShape="1">
          <a:blip r:embed="rId3"/>
          <a:srcRect l="-371" t="2282" r="28651" b="-2282"/>
          <a:stretch/>
        </p:blipFill>
        <p:spPr>
          <a:xfrm>
            <a:off x="4716901" y="3438928"/>
            <a:ext cx="4306825" cy="1303133"/>
          </a:xfrm>
          <a:prstGeom prst="rect">
            <a:avLst/>
          </a:prstGeom>
        </p:spPr>
      </p:pic>
      <p:pic>
        <p:nvPicPr>
          <p:cNvPr id="11" name="Picture 10">
            <a:extLst>
              <a:ext uri="{FF2B5EF4-FFF2-40B4-BE49-F238E27FC236}">
                <a16:creationId xmlns:a16="http://schemas.microsoft.com/office/drawing/2014/main" id="{7E4C8CAA-4CD7-4734-AFB3-2E6600800B6A}"/>
              </a:ext>
            </a:extLst>
          </p:cNvPr>
          <p:cNvPicPr>
            <a:picLocks noChangeAspect="1"/>
          </p:cNvPicPr>
          <p:nvPr/>
        </p:nvPicPr>
        <p:blipFill>
          <a:blip r:embed="rId4"/>
          <a:stretch>
            <a:fillRect/>
          </a:stretch>
        </p:blipFill>
        <p:spPr>
          <a:xfrm>
            <a:off x="4716901" y="832300"/>
            <a:ext cx="4190546" cy="2498198"/>
          </a:xfrm>
          <a:prstGeom prst="rect">
            <a:avLst/>
          </a:prstGeom>
        </p:spPr>
      </p:pic>
      <p:sp>
        <p:nvSpPr>
          <p:cNvPr id="7" name="Oval 6">
            <a:extLst>
              <a:ext uri="{FF2B5EF4-FFF2-40B4-BE49-F238E27FC236}">
                <a16:creationId xmlns:a16="http://schemas.microsoft.com/office/drawing/2014/main" id="{164256AE-BF8B-4FF9-8456-DFDBC639D3DD}"/>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4</a:t>
            </a:r>
          </a:p>
        </p:txBody>
      </p:sp>
    </p:spTree>
    <p:extLst>
      <p:ext uri="{BB962C8B-B14F-4D97-AF65-F5344CB8AC3E}">
        <p14:creationId xmlns:p14="http://schemas.microsoft.com/office/powerpoint/2010/main" val="4272323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5EB6-98C3-4D87-8688-EFAF377A3A23}"/>
              </a:ext>
            </a:extLst>
          </p:cNvPr>
          <p:cNvSpPr>
            <a:spLocks noGrp="1"/>
          </p:cNvSpPr>
          <p:nvPr>
            <p:ph type="title"/>
          </p:nvPr>
        </p:nvSpPr>
        <p:spPr/>
        <p:txBody>
          <a:bodyPr/>
          <a:lstStyle/>
          <a:p>
            <a:r>
              <a:rPr lang="en-US"/>
              <a:t>Lệnh đẩy dữ liệu lên </a:t>
            </a:r>
          </a:p>
        </p:txBody>
      </p:sp>
      <p:sp>
        <p:nvSpPr>
          <p:cNvPr id="3" name="Title 2">
            <a:extLst>
              <a:ext uri="{FF2B5EF4-FFF2-40B4-BE49-F238E27FC236}">
                <a16:creationId xmlns:a16="http://schemas.microsoft.com/office/drawing/2014/main" id="{C0B33AC6-DD56-42E3-BC4C-71A6CE21FB6B}"/>
              </a:ext>
            </a:extLst>
          </p:cNvPr>
          <p:cNvSpPr>
            <a:spLocks noGrp="1"/>
          </p:cNvSpPr>
          <p:nvPr>
            <p:ph type="title" idx="2"/>
          </p:nvPr>
        </p:nvSpPr>
        <p:spPr>
          <a:xfrm>
            <a:off x="713225" y="1343050"/>
            <a:ext cx="3212004" cy="2604300"/>
          </a:xfrm>
        </p:spPr>
        <p:txBody>
          <a:bodyPr/>
          <a:lstStyle/>
          <a:p>
            <a:pPr algn="ctr">
              <a:buNone/>
            </a:pPr>
            <a:r>
              <a:rPr lang="en-US">
                <a:solidFill>
                  <a:srgbClr val="C00000"/>
                </a:solidFill>
                <a:latin typeface="Arial" panose="020B0604020202020204" pitchFamily="34" charset="0"/>
                <a:cs typeface="Arial" panose="020B0604020202020204" pitchFamily="34" charset="0"/>
              </a:rPr>
              <a:t>git push origin master </a:t>
            </a:r>
            <a:br>
              <a:rPr lang="en-US">
                <a:solidFill>
                  <a:srgbClr val="C00000"/>
                </a:solidFill>
                <a:latin typeface="Arial" panose="020B0604020202020204" pitchFamily="34" charset="0"/>
                <a:cs typeface="Arial" panose="020B0604020202020204" pitchFamily="34" charset="0"/>
              </a:rPr>
            </a:br>
            <a:r>
              <a:rPr lang="en-US">
                <a:solidFill>
                  <a:schemeClr val="tx1"/>
                </a:solidFill>
                <a:latin typeface="Arial" panose="020B0604020202020204" pitchFamily="34" charset="0"/>
                <a:cs typeface="Arial" panose="020B0604020202020204" pitchFamily="34" charset="0"/>
              </a:rPr>
              <a:t>Sau khi gõ lệnh thì màn hình sẽ hiện yêu cầu nhập tài khoản GitHub.</a:t>
            </a:r>
            <a:br>
              <a:rPr lang="en-US">
                <a:solidFill>
                  <a:schemeClr val="tx1"/>
                </a:solidFill>
                <a:latin typeface="Arial" panose="020B0604020202020204" pitchFamily="34" charset="0"/>
                <a:cs typeface="Arial" panose="020B0604020202020204" pitchFamily="34" charset="0"/>
              </a:rPr>
            </a:br>
            <a:r>
              <a:rPr lang="en-US">
                <a:solidFill>
                  <a:schemeClr val="tx1"/>
                </a:solidFill>
                <a:latin typeface="Arial" panose="020B0604020202020204" pitchFamily="34" charset="0"/>
                <a:cs typeface="Arial" panose="020B0604020202020204" pitchFamily="34" charset="0"/>
              </a:rPr>
              <a:t>Và nếu hiện như hình bên dưới thì đã thành công.</a:t>
            </a:r>
            <a:endParaRPr lang="en-US">
              <a:solidFill>
                <a:srgbClr val="C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91F561F-D169-469E-AAF1-8BA8B0E1A33F}"/>
              </a:ext>
            </a:extLst>
          </p:cNvPr>
          <p:cNvPicPr>
            <a:picLocks noChangeAspect="1"/>
          </p:cNvPicPr>
          <p:nvPr/>
        </p:nvPicPr>
        <p:blipFill rotWithShape="1">
          <a:blip r:embed="rId2"/>
          <a:srcRect l="2449"/>
          <a:stretch/>
        </p:blipFill>
        <p:spPr>
          <a:xfrm>
            <a:off x="4007004" y="1058464"/>
            <a:ext cx="4943707" cy="2418732"/>
          </a:xfrm>
          <a:prstGeom prst="rect">
            <a:avLst/>
          </a:prstGeom>
        </p:spPr>
      </p:pic>
      <p:pic>
        <p:nvPicPr>
          <p:cNvPr id="7" name="Picture 6">
            <a:extLst>
              <a:ext uri="{FF2B5EF4-FFF2-40B4-BE49-F238E27FC236}">
                <a16:creationId xmlns:a16="http://schemas.microsoft.com/office/drawing/2014/main" id="{CD482EF2-847D-4910-8DA8-3E6862213BB0}"/>
              </a:ext>
            </a:extLst>
          </p:cNvPr>
          <p:cNvPicPr>
            <a:picLocks noChangeAspect="1"/>
          </p:cNvPicPr>
          <p:nvPr/>
        </p:nvPicPr>
        <p:blipFill rotWithShape="1">
          <a:blip r:embed="rId3"/>
          <a:srcRect l="-1320" t="-816" r="8457" b="16604"/>
          <a:stretch/>
        </p:blipFill>
        <p:spPr>
          <a:xfrm>
            <a:off x="289480" y="2766352"/>
            <a:ext cx="3985156" cy="2107110"/>
          </a:xfrm>
          <a:prstGeom prst="rect">
            <a:avLst/>
          </a:prstGeom>
        </p:spPr>
      </p:pic>
      <p:sp>
        <p:nvSpPr>
          <p:cNvPr id="6" name="Oval 5">
            <a:extLst>
              <a:ext uri="{FF2B5EF4-FFF2-40B4-BE49-F238E27FC236}">
                <a16:creationId xmlns:a16="http://schemas.microsoft.com/office/drawing/2014/main" id="{9A544F60-297C-4316-BF7C-F2964AC78D6A}"/>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5</a:t>
            </a:r>
          </a:p>
        </p:txBody>
      </p:sp>
    </p:spTree>
    <p:extLst>
      <p:ext uri="{BB962C8B-B14F-4D97-AF65-F5344CB8AC3E}">
        <p14:creationId xmlns:p14="http://schemas.microsoft.com/office/powerpoint/2010/main" val="2982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F8532-D560-4F07-9BD0-20A4B12EEA16}"/>
              </a:ext>
            </a:extLst>
          </p:cNvPr>
          <p:cNvSpPr>
            <a:spLocks noGrp="1"/>
          </p:cNvSpPr>
          <p:nvPr>
            <p:ph type="title"/>
          </p:nvPr>
        </p:nvSpPr>
        <p:spPr>
          <a:xfrm>
            <a:off x="430727" y="1841138"/>
            <a:ext cx="3706374" cy="2604300"/>
          </a:xfrm>
        </p:spPr>
        <p:txBody>
          <a:bodyPr/>
          <a:lstStyle/>
          <a:p>
            <a:pPr algn="ctr">
              <a:buNone/>
            </a:pPr>
            <a:r>
              <a:rPr lang="en-US">
                <a:latin typeface="Arial" panose="020B0604020202020204" pitchFamily="34" charset="0"/>
                <a:cs typeface="Arial" panose="020B0604020202020204" pitchFamily="34" charset="0"/>
              </a:rPr>
              <a:t>Sau đó bạn Reload lại trang Github.</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Thì File làm việc của bạn đã từ Local Repository đẩy lên trên Remote Repository.</a:t>
            </a:r>
          </a:p>
        </p:txBody>
      </p:sp>
      <p:pic>
        <p:nvPicPr>
          <p:cNvPr id="5" name="Picture 4">
            <a:extLst>
              <a:ext uri="{FF2B5EF4-FFF2-40B4-BE49-F238E27FC236}">
                <a16:creationId xmlns:a16="http://schemas.microsoft.com/office/drawing/2014/main" id="{AFD7BE4A-EE02-4423-875F-3B76B707E319}"/>
              </a:ext>
            </a:extLst>
          </p:cNvPr>
          <p:cNvPicPr>
            <a:picLocks noChangeAspect="1"/>
          </p:cNvPicPr>
          <p:nvPr/>
        </p:nvPicPr>
        <p:blipFill>
          <a:blip r:embed="rId2"/>
          <a:stretch>
            <a:fillRect/>
          </a:stretch>
        </p:blipFill>
        <p:spPr>
          <a:xfrm>
            <a:off x="4572000" y="303535"/>
            <a:ext cx="4296937" cy="2268215"/>
          </a:xfrm>
          <a:prstGeom prst="rect">
            <a:avLst/>
          </a:prstGeom>
        </p:spPr>
      </p:pic>
      <p:pic>
        <p:nvPicPr>
          <p:cNvPr id="7" name="Picture 6">
            <a:extLst>
              <a:ext uri="{FF2B5EF4-FFF2-40B4-BE49-F238E27FC236}">
                <a16:creationId xmlns:a16="http://schemas.microsoft.com/office/drawing/2014/main" id="{6701C95B-7CE2-414E-BB64-51D4EEFADC77}"/>
              </a:ext>
            </a:extLst>
          </p:cNvPr>
          <p:cNvPicPr>
            <a:picLocks noChangeAspect="1"/>
          </p:cNvPicPr>
          <p:nvPr/>
        </p:nvPicPr>
        <p:blipFill>
          <a:blip r:embed="rId3"/>
          <a:stretch>
            <a:fillRect/>
          </a:stretch>
        </p:blipFill>
        <p:spPr>
          <a:xfrm>
            <a:off x="4460487" y="2642577"/>
            <a:ext cx="4519961" cy="2344288"/>
          </a:xfrm>
          <a:prstGeom prst="rect">
            <a:avLst/>
          </a:prstGeom>
        </p:spPr>
      </p:pic>
      <p:cxnSp>
        <p:nvCxnSpPr>
          <p:cNvPr id="9" name="Straight Arrow Connector 8">
            <a:extLst>
              <a:ext uri="{FF2B5EF4-FFF2-40B4-BE49-F238E27FC236}">
                <a16:creationId xmlns:a16="http://schemas.microsoft.com/office/drawing/2014/main" id="{348AE7B9-97C0-463A-8D8B-25DE0AC41317}"/>
              </a:ext>
            </a:extLst>
          </p:cNvPr>
          <p:cNvCxnSpPr/>
          <p:nvPr/>
        </p:nvCxnSpPr>
        <p:spPr>
          <a:xfrm flipH="1">
            <a:off x="5612780" y="3389971"/>
            <a:ext cx="981308" cy="401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F3CD2C08-E8FE-4FD7-9847-698B58C30971}"/>
              </a:ext>
            </a:extLst>
          </p:cNvPr>
          <p:cNvSpPr txBox="1"/>
          <p:nvPr/>
        </p:nvSpPr>
        <p:spPr>
          <a:xfrm>
            <a:off x="5951500" y="2636586"/>
            <a:ext cx="1835767" cy="738664"/>
          </a:xfrm>
          <a:prstGeom prst="rect">
            <a:avLst/>
          </a:prstGeom>
          <a:noFill/>
        </p:spPr>
        <p:txBody>
          <a:bodyPr wrap="square" rtlCol="0">
            <a:spAutoFit/>
          </a:bodyPr>
          <a:lstStyle/>
          <a:p>
            <a:r>
              <a:rPr lang="en-US"/>
              <a:t>File đã được upload lên Remote Repository</a:t>
            </a:r>
          </a:p>
        </p:txBody>
      </p:sp>
      <p:sp>
        <p:nvSpPr>
          <p:cNvPr id="8" name="Oval 7">
            <a:extLst>
              <a:ext uri="{FF2B5EF4-FFF2-40B4-BE49-F238E27FC236}">
                <a16:creationId xmlns:a16="http://schemas.microsoft.com/office/drawing/2014/main" id="{70E2F944-13DD-4C48-9D05-CFBF281F7AB1}"/>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6</a:t>
            </a:r>
          </a:p>
        </p:txBody>
      </p:sp>
    </p:spTree>
    <p:extLst>
      <p:ext uri="{BB962C8B-B14F-4D97-AF65-F5344CB8AC3E}">
        <p14:creationId xmlns:p14="http://schemas.microsoft.com/office/powerpoint/2010/main" val="4024487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A45C-0D56-45ED-90B2-AACA6032BC51}"/>
              </a:ext>
            </a:extLst>
          </p:cNvPr>
          <p:cNvSpPr>
            <a:spLocks noGrp="1"/>
          </p:cNvSpPr>
          <p:nvPr>
            <p:ph type="title"/>
          </p:nvPr>
        </p:nvSpPr>
        <p:spPr/>
        <p:txBody>
          <a:bodyPr/>
          <a:lstStyle/>
          <a:p>
            <a:r>
              <a:rPr lang="en-US"/>
              <a:t>Lệnh git status</a:t>
            </a:r>
          </a:p>
        </p:txBody>
      </p:sp>
      <p:sp>
        <p:nvSpPr>
          <p:cNvPr id="3" name="Title 2">
            <a:extLst>
              <a:ext uri="{FF2B5EF4-FFF2-40B4-BE49-F238E27FC236}">
                <a16:creationId xmlns:a16="http://schemas.microsoft.com/office/drawing/2014/main" id="{DA371C94-8EE1-48D4-8348-A0D068BBFE2A}"/>
              </a:ext>
            </a:extLst>
          </p:cNvPr>
          <p:cNvSpPr>
            <a:spLocks noGrp="1"/>
          </p:cNvSpPr>
          <p:nvPr>
            <p:ph type="title" idx="2"/>
          </p:nvPr>
        </p:nvSpPr>
        <p:spPr>
          <a:xfrm>
            <a:off x="773800" y="1030816"/>
            <a:ext cx="3998922" cy="2604300"/>
          </a:xfrm>
        </p:spPr>
        <p:txBody>
          <a:bodyPr/>
          <a:lstStyle/>
          <a:p>
            <a:pPr>
              <a:buNone/>
            </a:pPr>
            <a:r>
              <a:rPr lang="en-US">
                <a:latin typeface="Arial" panose="020B0604020202020204" pitchFamily="34" charset="0"/>
                <a:cs typeface="Arial" panose="020B0604020202020204" pitchFamily="34" charset="0"/>
              </a:rPr>
              <a:t>Để xem trạng thái của file đã thêm vào “Khu chuẩn bị” có gì thay đổi hay chưa.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---Chưa thay đổi</a:t>
            </a: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--Đã thay đổi nhưng chưa lưu vào “Khu chuẩn bị”</a:t>
            </a:r>
          </a:p>
        </p:txBody>
      </p:sp>
      <p:pic>
        <p:nvPicPr>
          <p:cNvPr id="5" name="Picture 4">
            <a:extLst>
              <a:ext uri="{FF2B5EF4-FFF2-40B4-BE49-F238E27FC236}">
                <a16:creationId xmlns:a16="http://schemas.microsoft.com/office/drawing/2014/main" id="{4426A239-FF0E-4CCA-A424-587C092C6113}"/>
              </a:ext>
            </a:extLst>
          </p:cNvPr>
          <p:cNvPicPr>
            <a:picLocks noChangeAspect="1"/>
          </p:cNvPicPr>
          <p:nvPr/>
        </p:nvPicPr>
        <p:blipFill>
          <a:blip r:embed="rId2"/>
          <a:stretch>
            <a:fillRect/>
          </a:stretch>
        </p:blipFill>
        <p:spPr>
          <a:xfrm>
            <a:off x="468486" y="2945825"/>
            <a:ext cx="5456393" cy="1775614"/>
          </a:xfrm>
          <a:prstGeom prst="rect">
            <a:avLst/>
          </a:prstGeom>
        </p:spPr>
      </p:pic>
      <p:pic>
        <p:nvPicPr>
          <p:cNvPr id="9" name="Picture 8">
            <a:extLst>
              <a:ext uri="{FF2B5EF4-FFF2-40B4-BE49-F238E27FC236}">
                <a16:creationId xmlns:a16="http://schemas.microsoft.com/office/drawing/2014/main" id="{00119820-BB3F-4CEB-A0BD-D332BA81DC87}"/>
              </a:ext>
            </a:extLst>
          </p:cNvPr>
          <p:cNvPicPr>
            <a:picLocks noChangeAspect="1"/>
          </p:cNvPicPr>
          <p:nvPr/>
        </p:nvPicPr>
        <p:blipFill>
          <a:blip r:embed="rId3"/>
          <a:stretch>
            <a:fillRect/>
          </a:stretch>
        </p:blipFill>
        <p:spPr>
          <a:xfrm>
            <a:off x="1094366" y="1755961"/>
            <a:ext cx="2911092" cy="617273"/>
          </a:xfrm>
          <a:prstGeom prst="rect">
            <a:avLst/>
          </a:prstGeom>
        </p:spPr>
      </p:pic>
      <p:pic>
        <p:nvPicPr>
          <p:cNvPr id="11" name="Picture 10">
            <a:extLst>
              <a:ext uri="{FF2B5EF4-FFF2-40B4-BE49-F238E27FC236}">
                <a16:creationId xmlns:a16="http://schemas.microsoft.com/office/drawing/2014/main" id="{1ABFB1EE-6592-4754-BA24-412A0199D1FD}"/>
              </a:ext>
            </a:extLst>
          </p:cNvPr>
          <p:cNvPicPr>
            <a:picLocks noChangeAspect="1"/>
          </p:cNvPicPr>
          <p:nvPr/>
        </p:nvPicPr>
        <p:blipFill>
          <a:blip r:embed="rId4"/>
          <a:stretch>
            <a:fillRect/>
          </a:stretch>
        </p:blipFill>
        <p:spPr>
          <a:xfrm>
            <a:off x="4872890" y="914400"/>
            <a:ext cx="3889349" cy="3216038"/>
          </a:xfrm>
          <a:prstGeom prst="rect">
            <a:avLst/>
          </a:prstGeom>
        </p:spPr>
      </p:pic>
      <p:sp>
        <p:nvSpPr>
          <p:cNvPr id="12" name="Rectangle 11">
            <a:extLst>
              <a:ext uri="{FF2B5EF4-FFF2-40B4-BE49-F238E27FC236}">
                <a16:creationId xmlns:a16="http://schemas.microsoft.com/office/drawing/2014/main" id="{C071D726-59D0-4EEB-87F1-6306E2D490B8}"/>
              </a:ext>
            </a:extLst>
          </p:cNvPr>
          <p:cNvSpPr/>
          <p:nvPr/>
        </p:nvSpPr>
        <p:spPr>
          <a:xfrm>
            <a:off x="5374888" y="2945825"/>
            <a:ext cx="1865971" cy="5333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5C2ADD-1C85-446F-B64B-B8387A9611CA}"/>
              </a:ext>
            </a:extLst>
          </p:cNvPr>
          <p:cNvSpPr txBox="1"/>
          <p:nvPr/>
        </p:nvSpPr>
        <p:spPr>
          <a:xfrm>
            <a:off x="7479617" y="2786351"/>
            <a:ext cx="1129123" cy="954107"/>
          </a:xfrm>
          <a:prstGeom prst="rect">
            <a:avLst/>
          </a:prstGeom>
          <a:noFill/>
        </p:spPr>
        <p:txBody>
          <a:bodyPr wrap="square" rtlCol="0">
            <a:spAutoFit/>
          </a:bodyPr>
          <a:lstStyle/>
          <a:p>
            <a:r>
              <a:rPr lang="en-US">
                <a:solidFill>
                  <a:schemeClr val="bg1"/>
                </a:solidFill>
              </a:rPr>
              <a:t>Vừa thêm vào và chạy lại câu lệnh git status</a:t>
            </a:r>
          </a:p>
        </p:txBody>
      </p:sp>
      <p:cxnSp>
        <p:nvCxnSpPr>
          <p:cNvPr id="15" name="Straight Arrow Connector 14">
            <a:extLst>
              <a:ext uri="{FF2B5EF4-FFF2-40B4-BE49-F238E27FC236}">
                <a16:creationId xmlns:a16="http://schemas.microsoft.com/office/drawing/2014/main" id="{87F4AAB1-909A-44CE-AC3B-0972367C494E}"/>
              </a:ext>
            </a:extLst>
          </p:cNvPr>
          <p:cNvCxnSpPr>
            <a:cxnSpLocks/>
          </p:cNvCxnSpPr>
          <p:nvPr/>
        </p:nvCxnSpPr>
        <p:spPr>
          <a:xfrm flipH="1">
            <a:off x="7278198" y="3055434"/>
            <a:ext cx="196349" cy="157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26232AF-4E90-488D-B8CF-021FD2F6111D}"/>
              </a:ext>
            </a:extLst>
          </p:cNvPr>
          <p:cNvCxnSpPr/>
          <p:nvPr/>
        </p:nvCxnSpPr>
        <p:spPr>
          <a:xfrm flipH="1">
            <a:off x="2802673" y="3055434"/>
            <a:ext cx="2207942" cy="157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Oval 13">
            <a:extLst>
              <a:ext uri="{FF2B5EF4-FFF2-40B4-BE49-F238E27FC236}">
                <a16:creationId xmlns:a16="http://schemas.microsoft.com/office/drawing/2014/main" id="{857A826F-4E4C-41E7-923D-C9412C6FACD6}"/>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7</a:t>
            </a:r>
          </a:p>
        </p:txBody>
      </p:sp>
    </p:spTree>
    <p:extLst>
      <p:ext uri="{BB962C8B-B14F-4D97-AF65-F5344CB8AC3E}">
        <p14:creationId xmlns:p14="http://schemas.microsoft.com/office/powerpoint/2010/main" val="2079630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C43D-7805-429E-B93C-44CB6F5C21E0}"/>
              </a:ext>
            </a:extLst>
          </p:cNvPr>
          <p:cNvSpPr>
            <a:spLocks noGrp="1"/>
          </p:cNvSpPr>
          <p:nvPr>
            <p:ph type="title"/>
          </p:nvPr>
        </p:nvSpPr>
        <p:spPr/>
        <p:txBody>
          <a:bodyPr/>
          <a:lstStyle/>
          <a:p>
            <a:r>
              <a:rPr lang="en-US"/>
              <a:t>Lệnh git diff</a:t>
            </a:r>
          </a:p>
        </p:txBody>
      </p:sp>
      <p:sp>
        <p:nvSpPr>
          <p:cNvPr id="3" name="Title 2">
            <a:extLst>
              <a:ext uri="{FF2B5EF4-FFF2-40B4-BE49-F238E27FC236}">
                <a16:creationId xmlns:a16="http://schemas.microsoft.com/office/drawing/2014/main" id="{31C798A6-1D8A-4721-977B-C5F751D28FE7}"/>
              </a:ext>
            </a:extLst>
          </p:cNvPr>
          <p:cNvSpPr>
            <a:spLocks noGrp="1"/>
          </p:cNvSpPr>
          <p:nvPr>
            <p:ph type="title" idx="2"/>
          </p:nvPr>
        </p:nvSpPr>
        <p:spPr>
          <a:xfrm>
            <a:off x="683488" y="971343"/>
            <a:ext cx="4367400" cy="2604300"/>
          </a:xfrm>
        </p:spPr>
        <p:txBody>
          <a:bodyPr/>
          <a:lstStyle/>
          <a:p>
            <a:pPr algn="ctr">
              <a:buNone/>
            </a:pPr>
            <a:r>
              <a:rPr lang="en-US">
                <a:latin typeface="Arial" panose="020B0604020202020204" pitchFamily="34" charset="0"/>
                <a:cs typeface="Arial" panose="020B0604020202020204" pitchFamily="34" charset="0"/>
              </a:rPr>
              <a:t>Lệnh diff dùng để kiểm tra sự thay đổi.</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Ta lấy mã commit rồi so sánh với nhau như hình ảnh:</a:t>
            </a:r>
            <a:br>
              <a:rPr lang="en-US">
                <a:latin typeface="Arial" panose="020B0604020202020204" pitchFamily="34" charset="0"/>
                <a:cs typeface="Arial" panose="020B0604020202020204" pitchFamily="34" charset="0"/>
              </a:rPr>
            </a:br>
            <a:r>
              <a:rPr lang="en-US">
                <a:solidFill>
                  <a:srgbClr val="C00000"/>
                </a:solidFill>
                <a:latin typeface="Arial" panose="020B0604020202020204" pitchFamily="34" charset="0"/>
                <a:cs typeface="Arial" panose="020B0604020202020204" pitchFamily="34" charset="0"/>
              </a:rPr>
              <a:t>git diff [mã 1] [mã 2]</a:t>
            </a:r>
            <a:br>
              <a:rPr lang="en-US">
                <a:solidFill>
                  <a:srgbClr val="C00000"/>
                </a:solidFill>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Đoạn chữ màu đỏ chính là sự thay đổi của file code upload lên trong một khoảng thời gian khác.</a:t>
            </a:r>
          </a:p>
        </p:txBody>
      </p:sp>
      <p:pic>
        <p:nvPicPr>
          <p:cNvPr id="5" name="Picture 4">
            <a:extLst>
              <a:ext uri="{FF2B5EF4-FFF2-40B4-BE49-F238E27FC236}">
                <a16:creationId xmlns:a16="http://schemas.microsoft.com/office/drawing/2014/main" id="{8EA0B696-2C51-4B79-9307-8F5E134E654A}"/>
              </a:ext>
            </a:extLst>
          </p:cNvPr>
          <p:cNvPicPr>
            <a:picLocks noChangeAspect="1"/>
          </p:cNvPicPr>
          <p:nvPr/>
        </p:nvPicPr>
        <p:blipFill>
          <a:blip r:embed="rId2"/>
          <a:stretch>
            <a:fillRect/>
          </a:stretch>
        </p:blipFill>
        <p:spPr>
          <a:xfrm>
            <a:off x="5240619" y="1384493"/>
            <a:ext cx="3665538" cy="3025402"/>
          </a:xfrm>
          <a:prstGeom prst="rect">
            <a:avLst/>
          </a:prstGeom>
        </p:spPr>
      </p:pic>
      <p:pic>
        <p:nvPicPr>
          <p:cNvPr id="7" name="Picture 6">
            <a:extLst>
              <a:ext uri="{FF2B5EF4-FFF2-40B4-BE49-F238E27FC236}">
                <a16:creationId xmlns:a16="http://schemas.microsoft.com/office/drawing/2014/main" id="{EBF5FFFF-2A5A-4202-A06F-0F20A262E460}"/>
              </a:ext>
            </a:extLst>
          </p:cNvPr>
          <p:cNvPicPr>
            <a:picLocks noChangeAspect="1"/>
          </p:cNvPicPr>
          <p:nvPr/>
        </p:nvPicPr>
        <p:blipFill>
          <a:blip r:embed="rId3"/>
          <a:stretch>
            <a:fillRect/>
          </a:stretch>
        </p:blipFill>
        <p:spPr>
          <a:xfrm>
            <a:off x="425072" y="2053059"/>
            <a:ext cx="4720682" cy="1317860"/>
          </a:xfrm>
          <a:prstGeom prst="rect">
            <a:avLst/>
          </a:prstGeom>
        </p:spPr>
      </p:pic>
      <p:cxnSp>
        <p:nvCxnSpPr>
          <p:cNvPr id="9" name="Straight Arrow Connector 8">
            <a:extLst>
              <a:ext uri="{FF2B5EF4-FFF2-40B4-BE49-F238E27FC236}">
                <a16:creationId xmlns:a16="http://schemas.microsoft.com/office/drawing/2014/main" id="{A7EA097C-A25D-4698-87CB-1D2059E16B2E}"/>
              </a:ext>
            </a:extLst>
          </p:cNvPr>
          <p:cNvCxnSpPr/>
          <p:nvPr/>
        </p:nvCxnSpPr>
        <p:spPr>
          <a:xfrm flipV="1">
            <a:off x="4995746" y="3144644"/>
            <a:ext cx="713678" cy="3568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Oval 7">
            <a:extLst>
              <a:ext uri="{FF2B5EF4-FFF2-40B4-BE49-F238E27FC236}">
                <a16:creationId xmlns:a16="http://schemas.microsoft.com/office/drawing/2014/main" id="{51E649B9-7FF7-4C8A-9C38-9C54C3AF6368}"/>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8</a:t>
            </a:r>
          </a:p>
        </p:txBody>
      </p:sp>
    </p:spTree>
    <p:extLst>
      <p:ext uri="{BB962C8B-B14F-4D97-AF65-F5344CB8AC3E}">
        <p14:creationId xmlns:p14="http://schemas.microsoft.com/office/powerpoint/2010/main" val="3630331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83378-D3D9-4825-8038-4DE121AE37E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5BA1E0D-0491-4053-887D-965EC93D023F}"/>
              </a:ext>
            </a:extLst>
          </p:cNvPr>
          <p:cNvPicPr>
            <a:picLocks noChangeAspect="1"/>
          </p:cNvPicPr>
          <p:nvPr/>
        </p:nvPicPr>
        <p:blipFill>
          <a:blip r:embed="rId2"/>
          <a:stretch>
            <a:fillRect/>
          </a:stretch>
        </p:blipFill>
        <p:spPr>
          <a:xfrm>
            <a:off x="226127" y="475785"/>
            <a:ext cx="3514511" cy="2341574"/>
          </a:xfrm>
          <a:prstGeom prst="rect">
            <a:avLst/>
          </a:prstGeom>
        </p:spPr>
      </p:pic>
      <p:pic>
        <p:nvPicPr>
          <p:cNvPr id="7" name="Picture 6">
            <a:extLst>
              <a:ext uri="{FF2B5EF4-FFF2-40B4-BE49-F238E27FC236}">
                <a16:creationId xmlns:a16="http://schemas.microsoft.com/office/drawing/2014/main" id="{7F654FE8-3336-468B-B904-20C5CD5CC9F8}"/>
              </a:ext>
            </a:extLst>
          </p:cNvPr>
          <p:cNvPicPr>
            <a:picLocks noChangeAspect="1"/>
          </p:cNvPicPr>
          <p:nvPr/>
        </p:nvPicPr>
        <p:blipFill>
          <a:blip r:embed="rId3"/>
          <a:stretch>
            <a:fillRect/>
          </a:stretch>
        </p:blipFill>
        <p:spPr>
          <a:xfrm>
            <a:off x="3858321" y="391165"/>
            <a:ext cx="5059552" cy="4115808"/>
          </a:xfrm>
          <a:prstGeom prst="rect">
            <a:avLst/>
          </a:prstGeom>
        </p:spPr>
      </p:pic>
      <p:sp>
        <p:nvSpPr>
          <p:cNvPr id="8" name="TextBox 7">
            <a:extLst>
              <a:ext uri="{FF2B5EF4-FFF2-40B4-BE49-F238E27FC236}">
                <a16:creationId xmlns:a16="http://schemas.microsoft.com/office/drawing/2014/main" id="{7EA75396-BB31-4FD4-A915-C2E3C33B3888}"/>
              </a:ext>
            </a:extLst>
          </p:cNvPr>
          <p:cNvSpPr txBox="1"/>
          <p:nvPr/>
        </p:nvSpPr>
        <p:spPr>
          <a:xfrm>
            <a:off x="713225" y="3530735"/>
            <a:ext cx="1667444" cy="307777"/>
          </a:xfrm>
          <a:prstGeom prst="rect">
            <a:avLst/>
          </a:prstGeom>
          <a:noFill/>
        </p:spPr>
        <p:txBody>
          <a:bodyPr wrap="none" rtlCol="0">
            <a:spAutoFit/>
          </a:bodyPr>
          <a:lstStyle/>
          <a:p>
            <a:r>
              <a:rPr lang="en-US"/>
              <a:t>Đây là file ban đầu</a:t>
            </a:r>
          </a:p>
        </p:txBody>
      </p:sp>
      <p:cxnSp>
        <p:nvCxnSpPr>
          <p:cNvPr id="10" name="Straight Arrow Connector 9">
            <a:extLst>
              <a:ext uri="{FF2B5EF4-FFF2-40B4-BE49-F238E27FC236}">
                <a16:creationId xmlns:a16="http://schemas.microsoft.com/office/drawing/2014/main" id="{FD6B6A62-1E79-4287-88A2-4AD099E5EC35}"/>
              </a:ext>
            </a:extLst>
          </p:cNvPr>
          <p:cNvCxnSpPr/>
          <p:nvPr/>
        </p:nvCxnSpPr>
        <p:spPr>
          <a:xfrm flipV="1">
            <a:off x="1791629" y="1977483"/>
            <a:ext cx="446049" cy="14570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9990650-A7A1-4078-A3F2-08AC59D6DE95}"/>
              </a:ext>
            </a:extLst>
          </p:cNvPr>
          <p:cNvSpPr txBox="1"/>
          <p:nvPr/>
        </p:nvSpPr>
        <p:spPr>
          <a:xfrm>
            <a:off x="6787375" y="4059044"/>
            <a:ext cx="1986441" cy="307777"/>
          </a:xfrm>
          <a:prstGeom prst="rect">
            <a:avLst/>
          </a:prstGeom>
          <a:noFill/>
        </p:spPr>
        <p:txBody>
          <a:bodyPr wrap="none" rtlCol="0">
            <a:spAutoFit/>
          </a:bodyPr>
          <a:lstStyle/>
          <a:p>
            <a:r>
              <a:rPr lang="en-US">
                <a:solidFill>
                  <a:schemeClr val="bg1"/>
                </a:solidFill>
              </a:rPr>
              <a:t>Đây là file khi cập nhật</a:t>
            </a:r>
          </a:p>
        </p:txBody>
      </p:sp>
      <p:cxnSp>
        <p:nvCxnSpPr>
          <p:cNvPr id="13" name="Straight Arrow Connector 12">
            <a:extLst>
              <a:ext uri="{FF2B5EF4-FFF2-40B4-BE49-F238E27FC236}">
                <a16:creationId xmlns:a16="http://schemas.microsoft.com/office/drawing/2014/main" id="{DBF392E5-5499-45E9-9265-07ADA4898E30}"/>
              </a:ext>
            </a:extLst>
          </p:cNvPr>
          <p:cNvCxnSpPr/>
          <p:nvPr/>
        </p:nvCxnSpPr>
        <p:spPr>
          <a:xfrm flipH="1" flipV="1">
            <a:off x="6388097" y="3530735"/>
            <a:ext cx="1053483" cy="4166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4CCAAE57-6799-4CB7-9880-D7A276EF891B}"/>
              </a:ext>
            </a:extLst>
          </p:cNvPr>
          <p:cNvSpPr/>
          <p:nvPr/>
        </p:nvSpPr>
        <p:spPr>
          <a:xfrm>
            <a:off x="-90055" y="4561609"/>
            <a:ext cx="1011889"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Black" panose="020B0A04020102020204" pitchFamily="34" charset="0"/>
              </a:rPr>
              <a:t>1</a:t>
            </a:r>
            <a:r>
              <a:rPr lang="en-US" sz="3000" dirty="0">
                <a:latin typeface="Arial Black" panose="020B0A04020102020204" pitchFamily="34" charset="0"/>
              </a:rPr>
              <a:t>9</a:t>
            </a:r>
          </a:p>
        </p:txBody>
      </p:sp>
    </p:spTree>
    <p:extLst>
      <p:ext uri="{BB962C8B-B14F-4D97-AF65-F5344CB8AC3E}">
        <p14:creationId xmlns:p14="http://schemas.microsoft.com/office/powerpoint/2010/main" val="574483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76" name="Google Shape;1476;p2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1</a:t>
            </a:r>
            <a:endParaRPr dirty="0"/>
          </a:p>
        </p:txBody>
      </p:sp>
      <p:sp>
        <p:nvSpPr>
          <p:cNvPr id="1478" name="Google Shape;1478;p28"/>
          <p:cNvSpPr txBox="1">
            <a:spLocks noGrp="1"/>
          </p:cNvSpPr>
          <p:nvPr>
            <p:ph type="title" idx="2"/>
          </p:nvPr>
        </p:nvSpPr>
        <p:spPr>
          <a:xfrm>
            <a:off x="2674024" y="1179475"/>
            <a:ext cx="4336376" cy="58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200">
                <a:solidFill>
                  <a:schemeClr val="tx1"/>
                </a:solidFill>
                <a:latin typeface="Arial" panose="020B0604020202020204" pitchFamily="34" charset="0"/>
                <a:cs typeface="Arial" panose="020B0604020202020204" pitchFamily="34" charset="0"/>
              </a:rPr>
              <a:t>Quản lý mã nguồn.</a:t>
            </a:r>
            <a:endParaRPr sz="3200" dirty="0">
              <a:solidFill>
                <a:schemeClr val="tx1"/>
              </a:solidFill>
              <a:latin typeface="Arial" panose="020B0604020202020204" pitchFamily="34" charset="0"/>
              <a:cs typeface="Arial" panose="020B0604020202020204" pitchFamily="34" charset="0"/>
            </a:endParaRPr>
          </a:p>
        </p:txBody>
      </p:sp>
      <p:sp>
        <p:nvSpPr>
          <p:cNvPr id="1481" name="Google Shape;1481;p28"/>
          <p:cNvSpPr txBox="1">
            <a:spLocks noGrp="1"/>
          </p:cNvSpPr>
          <p:nvPr>
            <p:ph type="title" idx="3"/>
          </p:nvPr>
        </p:nvSpPr>
        <p:spPr>
          <a:xfrm>
            <a:off x="2707467" y="2185769"/>
            <a:ext cx="4641358" cy="10635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a:solidFill>
                  <a:schemeClr val="tx1"/>
                </a:solidFill>
                <a:latin typeface="Arial" panose="020B0604020202020204" pitchFamily="34" charset="0"/>
                <a:cs typeface="Arial" panose="020B0604020202020204" pitchFamily="34" charset="0"/>
              </a:rPr>
              <a:t>Quản lý tiến độ công việc.</a:t>
            </a:r>
            <a:endParaRPr sz="2800" dirty="0">
              <a:solidFill>
                <a:schemeClr val="tx1"/>
              </a:solidFill>
              <a:latin typeface="Arial" panose="020B0604020202020204" pitchFamily="34" charset="0"/>
              <a:cs typeface="Arial" panose="020B0604020202020204" pitchFamily="34" charset="0"/>
            </a:endParaRPr>
          </a:p>
        </p:txBody>
      </p:sp>
      <p:sp>
        <p:nvSpPr>
          <p:cNvPr id="1464" name="Google Shape;1464;p28"/>
          <p:cNvSpPr txBox="1">
            <a:spLocks noGrp="1"/>
          </p:cNvSpPr>
          <p:nvPr>
            <p:ph type="title" idx="4"/>
          </p:nvPr>
        </p:nvSpPr>
        <p:spPr>
          <a:xfrm>
            <a:off x="773800" y="222125"/>
            <a:ext cx="7596600" cy="5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tx1"/>
                </a:solidFill>
                <a:latin typeface="Arial" panose="020B0604020202020204" pitchFamily="34" charset="0"/>
                <a:cs typeface="Arial" panose="020B0604020202020204" pitchFamily="34" charset="0"/>
              </a:rPr>
              <a:t>Nội dung trình bày</a:t>
            </a:r>
            <a:endParaRPr sz="3200" dirty="0">
              <a:solidFill>
                <a:schemeClr val="tx1"/>
              </a:solidFill>
              <a:latin typeface="Arial" panose="020B0604020202020204" pitchFamily="34" charset="0"/>
              <a:cs typeface="Arial" panose="020B0604020202020204" pitchFamily="34" charset="0"/>
            </a:endParaRPr>
          </a:p>
        </p:txBody>
      </p:sp>
      <p:sp>
        <p:nvSpPr>
          <p:cNvPr id="1468" name="Google Shape;1468;p28"/>
          <p:cNvSpPr/>
          <p:nvPr/>
        </p:nvSpPr>
        <p:spPr>
          <a:xfrm>
            <a:off x="1810138" y="2359237"/>
            <a:ext cx="789929" cy="688926"/>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1810138" y="1136262"/>
            <a:ext cx="789929" cy="688926"/>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p:cNvSpPr/>
          <p:nvPr/>
        </p:nvSpPr>
        <p:spPr>
          <a:xfrm>
            <a:off x="-90055" y="4561609"/>
            <a:ext cx="706581"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Arial Black" panose="020B0A04020102020204" pitchFamily="34" charset="0"/>
              </a:rPr>
              <a:t>2</a:t>
            </a:r>
          </a:p>
        </p:txBody>
      </p:sp>
      <p:sp>
        <p:nvSpPr>
          <p:cNvPr id="12" name="Google Shape;1500;p29">
            <a:extLst>
              <a:ext uri="{FF2B5EF4-FFF2-40B4-BE49-F238E27FC236}">
                <a16:creationId xmlns:a16="http://schemas.microsoft.com/office/drawing/2014/main" id="{0DBA3A24-2EAE-4E07-BF50-5047B61DFB33}"/>
              </a:ext>
            </a:extLst>
          </p:cNvPr>
          <p:cNvSpPr txBox="1">
            <a:spLocks/>
          </p:cNvSpPr>
          <p:nvPr/>
        </p:nvSpPr>
        <p:spPr>
          <a:xfrm>
            <a:off x="1597452" y="1059825"/>
            <a:ext cx="1215300" cy="841800"/>
          </a:xfrm>
          <a:prstGeom prst="rect">
            <a:avLst/>
          </a:prstGeom>
        </p:spPr>
        <p:txBody>
          <a:bodyPr spcFirstLastPara="1" vert="horz" wrap="square" lIns="91425" tIns="91425" rIns="91425" bIns="91425" rtlCol="0" anchor="ctr" anchorCtr="0">
            <a:noAutofit/>
          </a:bodyPr>
          <a:lstStyle>
            <a:lvl1pPr lvl="0" algn="ctr" defTabSz="685800" rtl="0" eaLnBrk="1" latinLnBrk="0" hangingPunct="1">
              <a:lnSpc>
                <a:spcPct val="90000"/>
              </a:lnSpc>
              <a:spcBef>
                <a:spcPts val="0"/>
              </a:spcBef>
              <a:spcAft>
                <a:spcPts val="0"/>
              </a:spcAft>
              <a:buClr>
                <a:schemeClr val="lt1"/>
              </a:buClr>
              <a:buSzPts val="4800"/>
              <a:buNone/>
              <a:defRPr lang="en-US" sz="4800" kern="1200" cap="none" spc="0" baseline="0">
                <a:solidFill>
                  <a:schemeClr val="lt1"/>
                </a:solidFill>
                <a:effectLst/>
                <a:latin typeface="+mj-lt"/>
                <a:ea typeface="+mn-ea"/>
                <a:cs typeface="+mn-cs"/>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pPr>
              <a:buFontTx/>
            </a:pPr>
            <a:r>
              <a:rPr lang="en"/>
              <a:t>1</a:t>
            </a:r>
          </a:p>
        </p:txBody>
      </p:sp>
      <p:sp>
        <p:nvSpPr>
          <p:cNvPr id="13" name="Google Shape;1500;p29">
            <a:extLst>
              <a:ext uri="{FF2B5EF4-FFF2-40B4-BE49-F238E27FC236}">
                <a16:creationId xmlns:a16="http://schemas.microsoft.com/office/drawing/2014/main" id="{395A45C3-0E79-48C5-AB4E-EBBFFFF11D6A}"/>
              </a:ext>
            </a:extLst>
          </p:cNvPr>
          <p:cNvSpPr txBox="1">
            <a:spLocks/>
          </p:cNvSpPr>
          <p:nvPr/>
        </p:nvSpPr>
        <p:spPr>
          <a:xfrm>
            <a:off x="1589975" y="2294015"/>
            <a:ext cx="1215300" cy="841800"/>
          </a:xfrm>
          <a:prstGeom prst="rect">
            <a:avLst/>
          </a:prstGeom>
        </p:spPr>
        <p:txBody>
          <a:bodyPr spcFirstLastPara="1" vert="horz" wrap="square" lIns="91425" tIns="91425" rIns="91425" bIns="91425" rtlCol="0" anchor="ctr" anchorCtr="0">
            <a:noAutofit/>
          </a:bodyPr>
          <a:lstStyle>
            <a:lvl1pPr lvl="0" algn="ctr" defTabSz="685800" rtl="0" eaLnBrk="1" latinLnBrk="0" hangingPunct="1">
              <a:lnSpc>
                <a:spcPct val="90000"/>
              </a:lnSpc>
              <a:spcBef>
                <a:spcPts val="0"/>
              </a:spcBef>
              <a:spcAft>
                <a:spcPts val="0"/>
              </a:spcAft>
              <a:buClr>
                <a:schemeClr val="lt1"/>
              </a:buClr>
              <a:buSzPts val="4800"/>
              <a:buNone/>
              <a:defRPr lang="en-US" sz="4800" kern="1200" cap="none" spc="0" baseline="0">
                <a:solidFill>
                  <a:schemeClr val="lt1"/>
                </a:solidFill>
                <a:effectLst/>
                <a:latin typeface="+mj-lt"/>
                <a:ea typeface="+mn-ea"/>
                <a:cs typeface="+mn-cs"/>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pPr>
              <a:buFontTx/>
            </a:pPr>
            <a:r>
              <a:rPr lang="en" dirty="0"/>
              <a:t>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64"/>
                                        </p:tgtEl>
                                        <p:attrNameLst>
                                          <p:attrName>style.visibility</p:attrName>
                                        </p:attrNameLst>
                                      </p:cBhvr>
                                      <p:to>
                                        <p:strVal val="visible"/>
                                      </p:to>
                                    </p:set>
                                    <p:animEffect transition="in" filter="circle(in)">
                                      <p:cBhvr>
                                        <p:cTn id="7" dur="2000"/>
                                        <p:tgtEl>
                                          <p:spTgt spid="146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69"/>
                                        </p:tgtEl>
                                        <p:attrNameLst>
                                          <p:attrName>style.visibility</p:attrName>
                                        </p:attrNameLst>
                                      </p:cBhvr>
                                      <p:to>
                                        <p:strVal val="visible"/>
                                      </p:to>
                                    </p:set>
                                    <p:animEffect transition="in" filter="fade">
                                      <p:cBhvr>
                                        <p:cTn id="12" dur="1000"/>
                                        <p:tgtEl>
                                          <p:spTgt spid="1469"/>
                                        </p:tgtEl>
                                      </p:cBhvr>
                                    </p:animEffect>
                                    <p:anim calcmode="lin" valueType="num">
                                      <p:cBhvr>
                                        <p:cTn id="13" dur="1000" fill="hold"/>
                                        <p:tgtEl>
                                          <p:spTgt spid="1469"/>
                                        </p:tgtEl>
                                        <p:attrNameLst>
                                          <p:attrName>ppt_x</p:attrName>
                                        </p:attrNameLst>
                                      </p:cBhvr>
                                      <p:tavLst>
                                        <p:tav tm="0">
                                          <p:val>
                                            <p:strVal val="#ppt_x"/>
                                          </p:val>
                                        </p:tav>
                                        <p:tav tm="100000">
                                          <p:val>
                                            <p:strVal val="#ppt_x"/>
                                          </p:val>
                                        </p:tav>
                                      </p:tavLst>
                                    </p:anim>
                                    <p:anim calcmode="lin" valueType="num">
                                      <p:cBhvr>
                                        <p:cTn id="14" dur="1000" fill="hold"/>
                                        <p:tgtEl>
                                          <p:spTgt spid="146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76"/>
                                        </p:tgtEl>
                                        <p:attrNameLst>
                                          <p:attrName>style.visibility</p:attrName>
                                        </p:attrNameLst>
                                      </p:cBhvr>
                                      <p:to>
                                        <p:strVal val="visible"/>
                                      </p:to>
                                    </p:set>
                                    <p:animEffect transition="in" filter="fade">
                                      <p:cBhvr>
                                        <p:cTn id="17" dur="1000"/>
                                        <p:tgtEl>
                                          <p:spTgt spid="1476"/>
                                        </p:tgtEl>
                                      </p:cBhvr>
                                    </p:animEffect>
                                    <p:anim calcmode="lin" valueType="num">
                                      <p:cBhvr>
                                        <p:cTn id="18" dur="1000" fill="hold"/>
                                        <p:tgtEl>
                                          <p:spTgt spid="1476"/>
                                        </p:tgtEl>
                                        <p:attrNameLst>
                                          <p:attrName>ppt_x</p:attrName>
                                        </p:attrNameLst>
                                      </p:cBhvr>
                                      <p:tavLst>
                                        <p:tav tm="0">
                                          <p:val>
                                            <p:strVal val="#ppt_x"/>
                                          </p:val>
                                        </p:tav>
                                        <p:tav tm="100000">
                                          <p:val>
                                            <p:strVal val="#ppt_x"/>
                                          </p:val>
                                        </p:tav>
                                      </p:tavLst>
                                    </p:anim>
                                    <p:anim calcmode="lin" valueType="num">
                                      <p:cBhvr>
                                        <p:cTn id="19" dur="1000" fill="hold"/>
                                        <p:tgtEl>
                                          <p:spTgt spid="147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78"/>
                                        </p:tgtEl>
                                        <p:attrNameLst>
                                          <p:attrName>style.visibility</p:attrName>
                                        </p:attrNameLst>
                                      </p:cBhvr>
                                      <p:to>
                                        <p:strVal val="visible"/>
                                      </p:to>
                                    </p:set>
                                    <p:animEffect transition="in" filter="fade">
                                      <p:cBhvr>
                                        <p:cTn id="22" dur="1000"/>
                                        <p:tgtEl>
                                          <p:spTgt spid="1478"/>
                                        </p:tgtEl>
                                      </p:cBhvr>
                                    </p:animEffect>
                                    <p:anim calcmode="lin" valueType="num">
                                      <p:cBhvr>
                                        <p:cTn id="23" dur="1000" fill="hold"/>
                                        <p:tgtEl>
                                          <p:spTgt spid="1478"/>
                                        </p:tgtEl>
                                        <p:attrNameLst>
                                          <p:attrName>ppt_x</p:attrName>
                                        </p:attrNameLst>
                                      </p:cBhvr>
                                      <p:tavLst>
                                        <p:tav tm="0">
                                          <p:val>
                                            <p:strVal val="#ppt_x"/>
                                          </p:val>
                                        </p:tav>
                                        <p:tav tm="100000">
                                          <p:val>
                                            <p:strVal val="#ppt_x"/>
                                          </p:val>
                                        </p:tav>
                                      </p:tavLst>
                                    </p:anim>
                                    <p:anim calcmode="lin" valueType="num">
                                      <p:cBhvr>
                                        <p:cTn id="24" dur="1000" fill="hold"/>
                                        <p:tgtEl>
                                          <p:spTgt spid="147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68"/>
                                        </p:tgtEl>
                                        <p:attrNameLst>
                                          <p:attrName>style.visibility</p:attrName>
                                        </p:attrNameLst>
                                      </p:cBhvr>
                                      <p:to>
                                        <p:strVal val="visible"/>
                                      </p:to>
                                    </p:set>
                                    <p:animEffect transition="in" filter="fade">
                                      <p:cBhvr>
                                        <p:cTn id="29" dur="1000"/>
                                        <p:tgtEl>
                                          <p:spTgt spid="1468"/>
                                        </p:tgtEl>
                                      </p:cBhvr>
                                    </p:animEffect>
                                    <p:anim calcmode="lin" valueType="num">
                                      <p:cBhvr>
                                        <p:cTn id="30" dur="1000" fill="hold"/>
                                        <p:tgtEl>
                                          <p:spTgt spid="1468"/>
                                        </p:tgtEl>
                                        <p:attrNameLst>
                                          <p:attrName>ppt_x</p:attrName>
                                        </p:attrNameLst>
                                      </p:cBhvr>
                                      <p:tavLst>
                                        <p:tav tm="0">
                                          <p:val>
                                            <p:strVal val="#ppt_x"/>
                                          </p:val>
                                        </p:tav>
                                        <p:tav tm="100000">
                                          <p:val>
                                            <p:strVal val="#ppt_x"/>
                                          </p:val>
                                        </p:tav>
                                      </p:tavLst>
                                    </p:anim>
                                    <p:anim calcmode="lin" valueType="num">
                                      <p:cBhvr>
                                        <p:cTn id="31" dur="1000" fill="hold"/>
                                        <p:tgtEl>
                                          <p:spTgt spid="146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81"/>
                                        </p:tgtEl>
                                        <p:attrNameLst>
                                          <p:attrName>style.visibility</p:attrName>
                                        </p:attrNameLst>
                                      </p:cBhvr>
                                      <p:to>
                                        <p:strVal val="visible"/>
                                      </p:to>
                                    </p:set>
                                    <p:animEffect transition="in" filter="fade">
                                      <p:cBhvr>
                                        <p:cTn id="34" dur="1000"/>
                                        <p:tgtEl>
                                          <p:spTgt spid="1481"/>
                                        </p:tgtEl>
                                      </p:cBhvr>
                                    </p:animEffect>
                                    <p:anim calcmode="lin" valueType="num">
                                      <p:cBhvr>
                                        <p:cTn id="35" dur="1000" fill="hold"/>
                                        <p:tgtEl>
                                          <p:spTgt spid="1481"/>
                                        </p:tgtEl>
                                        <p:attrNameLst>
                                          <p:attrName>ppt_x</p:attrName>
                                        </p:attrNameLst>
                                      </p:cBhvr>
                                      <p:tavLst>
                                        <p:tav tm="0">
                                          <p:val>
                                            <p:strVal val="#ppt_x"/>
                                          </p:val>
                                        </p:tav>
                                        <p:tav tm="100000">
                                          <p:val>
                                            <p:strVal val="#ppt_x"/>
                                          </p:val>
                                        </p:tav>
                                      </p:tavLst>
                                    </p:anim>
                                    <p:anim calcmode="lin" valueType="num">
                                      <p:cBhvr>
                                        <p:cTn id="36" dur="1000" fill="hold"/>
                                        <p:tgtEl>
                                          <p:spTgt spid="148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 grpId="0"/>
      <p:bldP spid="1478" grpId="0"/>
      <p:bldP spid="1481" grpId="0"/>
      <p:bldP spid="1464" grpId="0"/>
      <p:bldP spid="1468" grpId="0" animBg="1"/>
      <p:bldP spid="1469" grpId="0" animBg="1"/>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87A3-A850-4716-BB32-F19F80AEA266}"/>
              </a:ext>
            </a:extLst>
          </p:cNvPr>
          <p:cNvSpPr>
            <a:spLocks noGrp="1"/>
          </p:cNvSpPr>
          <p:nvPr>
            <p:ph type="title"/>
          </p:nvPr>
        </p:nvSpPr>
        <p:spPr/>
        <p:txBody>
          <a:bodyPr/>
          <a:lstStyle/>
          <a:p>
            <a:r>
              <a:rPr lang="vi-VN"/>
              <a:t>1.</a:t>
            </a:r>
            <a:r>
              <a:rPr lang="en-US"/>
              <a:t>5</a:t>
            </a:r>
            <a:r>
              <a:rPr lang="vi-VN"/>
              <a:t> Tài liệu tham khảo</a:t>
            </a:r>
            <a:endParaRPr lang="en-US"/>
          </a:p>
        </p:txBody>
      </p:sp>
      <p:sp>
        <p:nvSpPr>
          <p:cNvPr id="3" name="Title 2">
            <a:extLst>
              <a:ext uri="{FF2B5EF4-FFF2-40B4-BE49-F238E27FC236}">
                <a16:creationId xmlns:a16="http://schemas.microsoft.com/office/drawing/2014/main" id="{EE286A8C-4639-499C-8704-F81083BFCA8F}"/>
              </a:ext>
            </a:extLst>
          </p:cNvPr>
          <p:cNvSpPr>
            <a:spLocks noGrp="1"/>
          </p:cNvSpPr>
          <p:nvPr>
            <p:ph type="title" idx="2"/>
          </p:nvPr>
        </p:nvSpPr>
        <p:spPr>
          <a:xfrm>
            <a:off x="713225" y="1343050"/>
            <a:ext cx="6564804" cy="2604300"/>
          </a:xfrm>
        </p:spPr>
        <p:txBody>
          <a:bodyPr/>
          <a:lstStyle/>
          <a:p>
            <a:pPr>
              <a:buNone/>
            </a:pPr>
            <a:r>
              <a:rPr lang="en-US">
                <a:latin typeface="Arial" panose="020B0604020202020204" pitchFamily="34" charset="0"/>
                <a:cs typeface="Arial" panose="020B0604020202020204" pitchFamily="34" charset="0"/>
              </a:rPr>
              <a:t>https://tmhpp.com.vn/d4/news/Quan-ly-ma-nguon-Thay-doi-nho-hieu-qua-lon-1-7868.aspx?fbclid=IwAR2PZpc2mNHiRmeD5XxVb6-NkbBdm9bf8pP6ha3MLD14pf3Id3NlNIu_z4I</a:t>
            </a: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https://www.youtube.com/watch?v=z-BDl0SBtgo</a:t>
            </a:r>
          </a:p>
        </p:txBody>
      </p:sp>
    </p:spTree>
    <p:extLst>
      <p:ext uri="{BB962C8B-B14F-4D97-AF65-F5344CB8AC3E}">
        <p14:creationId xmlns:p14="http://schemas.microsoft.com/office/powerpoint/2010/main" val="880689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81;p28">
            <a:extLst>
              <a:ext uri="{FF2B5EF4-FFF2-40B4-BE49-F238E27FC236}">
                <a16:creationId xmlns:a16="http://schemas.microsoft.com/office/drawing/2014/main" id="{7CF8EFBC-3887-4F16-90A1-A3C3D46DA7D5}"/>
              </a:ext>
            </a:extLst>
          </p:cNvPr>
          <p:cNvSpPr txBox="1">
            <a:spLocks/>
          </p:cNvSpPr>
          <p:nvPr/>
        </p:nvSpPr>
        <p:spPr>
          <a:xfrm>
            <a:off x="2618458" y="1016824"/>
            <a:ext cx="4641358" cy="1063562"/>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spcBef>
                <a:spcPts val="0"/>
              </a:spcBef>
              <a:buClrTx/>
              <a:buFontTx/>
            </a:pPr>
            <a:r>
              <a:rPr lang="vi-VN" sz="4000">
                <a:solidFill>
                  <a:schemeClr val="tx1"/>
                </a:solidFill>
                <a:latin typeface="Arial" panose="020B0604020202020204" pitchFamily="34" charset="0"/>
                <a:cs typeface="Arial" panose="020B0604020202020204" pitchFamily="34" charset="0"/>
              </a:rPr>
              <a:t>Quản lý tiến độ công việc.</a:t>
            </a:r>
          </a:p>
        </p:txBody>
      </p:sp>
      <p:sp>
        <p:nvSpPr>
          <p:cNvPr id="5" name="Google Shape;1468;p28">
            <a:extLst>
              <a:ext uri="{FF2B5EF4-FFF2-40B4-BE49-F238E27FC236}">
                <a16:creationId xmlns:a16="http://schemas.microsoft.com/office/drawing/2014/main" id="{9EDD6E8E-26A5-46F6-B8D1-B76F91C0A0F6}"/>
              </a:ext>
            </a:extLst>
          </p:cNvPr>
          <p:cNvSpPr/>
          <p:nvPr/>
        </p:nvSpPr>
        <p:spPr>
          <a:xfrm>
            <a:off x="1179281" y="1548856"/>
            <a:ext cx="1409805" cy="1101432"/>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 name="Google Shape;1500;p29">
            <a:extLst>
              <a:ext uri="{FF2B5EF4-FFF2-40B4-BE49-F238E27FC236}">
                <a16:creationId xmlns:a16="http://schemas.microsoft.com/office/drawing/2014/main" id="{E6B634F4-D067-4AE6-8F0A-60CFEF1E5DB1}"/>
              </a:ext>
            </a:extLst>
          </p:cNvPr>
          <p:cNvSpPr txBox="1">
            <a:spLocks/>
          </p:cNvSpPr>
          <p:nvPr/>
        </p:nvSpPr>
        <p:spPr>
          <a:xfrm>
            <a:off x="893842" y="1520696"/>
            <a:ext cx="1980682" cy="1268786"/>
          </a:xfrm>
          <a:prstGeom prst="rect">
            <a:avLst/>
          </a:prstGeom>
        </p:spPr>
        <p:txBody>
          <a:bodyPr spcFirstLastPara="1" vert="horz" wrap="square" lIns="91425" tIns="91425" rIns="91425" bIns="91425" rtlCol="0" anchor="ctr" anchorCtr="0">
            <a:noAutofit/>
          </a:bodyPr>
          <a:lstStyle>
            <a:lvl1pPr lvl="0" algn="ctr" defTabSz="685800" rtl="0" eaLnBrk="1" latinLnBrk="0" hangingPunct="1">
              <a:lnSpc>
                <a:spcPct val="90000"/>
              </a:lnSpc>
              <a:spcBef>
                <a:spcPts val="0"/>
              </a:spcBef>
              <a:spcAft>
                <a:spcPts val="0"/>
              </a:spcAft>
              <a:buClr>
                <a:schemeClr val="lt1"/>
              </a:buClr>
              <a:buSzPts val="4800"/>
              <a:buNone/>
              <a:defRPr lang="en-US" sz="4800" kern="1200" cap="none" spc="0" baseline="0">
                <a:solidFill>
                  <a:schemeClr val="lt1"/>
                </a:solidFill>
                <a:effectLst/>
                <a:latin typeface="+mj-lt"/>
                <a:ea typeface="+mn-ea"/>
                <a:cs typeface="+mn-cs"/>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pPr>
              <a:buFontTx/>
            </a:pPr>
            <a:r>
              <a:rPr lang="en" sz="7200" dirty="0"/>
              <a:t>2</a:t>
            </a:r>
          </a:p>
        </p:txBody>
      </p:sp>
      <p:sp>
        <p:nvSpPr>
          <p:cNvPr id="7" name="TextBox 6">
            <a:extLst>
              <a:ext uri="{FF2B5EF4-FFF2-40B4-BE49-F238E27FC236}">
                <a16:creationId xmlns:a16="http://schemas.microsoft.com/office/drawing/2014/main" id="{E6C43152-61FA-499E-AF66-E4903C54BEE2}"/>
              </a:ext>
            </a:extLst>
          </p:cNvPr>
          <p:cNvSpPr txBox="1"/>
          <p:nvPr/>
        </p:nvSpPr>
        <p:spPr>
          <a:xfrm>
            <a:off x="3096665" y="2099572"/>
            <a:ext cx="2681727" cy="400110"/>
          </a:xfrm>
          <a:prstGeom prst="rect">
            <a:avLst/>
          </a:prstGeom>
          <a:noFill/>
        </p:spPr>
        <p:txBody>
          <a:bodyPr wrap="square" rtlCol="0">
            <a:spAutoFit/>
          </a:bodyPr>
          <a:lstStyle/>
          <a:p>
            <a:r>
              <a:rPr lang="en-US" sz="2000"/>
              <a:t>2.1 Khái niệm</a:t>
            </a:r>
          </a:p>
        </p:txBody>
      </p:sp>
      <p:sp>
        <p:nvSpPr>
          <p:cNvPr id="8" name="TextBox 7">
            <a:extLst>
              <a:ext uri="{FF2B5EF4-FFF2-40B4-BE49-F238E27FC236}">
                <a16:creationId xmlns:a16="http://schemas.microsoft.com/office/drawing/2014/main" id="{992E6DCF-9938-4B94-9E67-3A2C4534FE9B}"/>
              </a:ext>
            </a:extLst>
          </p:cNvPr>
          <p:cNvSpPr txBox="1"/>
          <p:nvPr/>
        </p:nvSpPr>
        <p:spPr>
          <a:xfrm>
            <a:off x="3096665" y="2435539"/>
            <a:ext cx="3911174" cy="707886"/>
          </a:xfrm>
          <a:prstGeom prst="rect">
            <a:avLst/>
          </a:prstGeom>
          <a:noFill/>
        </p:spPr>
        <p:txBody>
          <a:bodyPr wrap="square" rtlCol="0">
            <a:spAutoFit/>
          </a:bodyPr>
          <a:lstStyle/>
          <a:p>
            <a:r>
              <a:rPr lang="en-US" sz="2000"/>
              <a:t>2.2 Các bước quản lý tiến độ công việc hiệu quả</a:t>
            </a:r>
          </a:p>
        </p:txBody>
      </p:sp>
      <p:sp>
        <p:nvSpPr>
          <p:cNvPr id="9" name="TextBox 8">
            <a:extLst>
              <a:ext uri="{FF2B5EF4-FFF2-40B4-BE49-F238E27FC236}">
                <a16:creationId xmlns:a16="http://schemas.microsoft.com/office/drawing/2014/main" id="{B1D98ABE-D281-4C84-91A1-52ED2D3D54E3}"/>
              </a:ext>
            </a:extLst>
          </p:cNvPr>
          <p:cNvSpPr txBox="1"/>
          <p:nvPr/>
        </p:nvSpPr>
        <p:spPr>
          <a:xfrm>
            <a:off x="3096666" y="3079282"/>
            <a:ext cx="2681727" cy="707886"/>
          </a:xfrm>
          <a:prstGeom prst="rect">
            <a:avLst/>
          </a:prstGeom>
          <a:noFill/>
        </p:spPr>
        <p:txBody>
          <a:bodyPr wrap="square" rtlCol="0">
            <a:spAutoFit/>
          </a:bodyPr>
          <a:lstStyle/>
          <a:p>
            <a:r>
              <a:rPr lang="en-US" sz="2000"/>
              <a:t>2.3 Phần mềm AMIS Công việc</a:t>
            </a:r>
          </a:p>
        </p:txBody>
      </p:sp>
      <p:sp>
        <p:nvSpPr>
          <p:cNvPr id="11" name="TextBox 10">
            <a:extLst>
              <a:ext uri="{FF2B5EF4-FFF2-40B4-BE49-F238E27FC236}">
                <a16:creationId xmlns:a16="http://schemas.microsoft.com/office/drawing/2014/main" id="{EC1CAEB8-E858-4B83-AEF4-7C6BC7D816CF}"/>
              </a:ext>
            </a:extLst>
          </p:cNvPr>
          <p:cNvSpPr txBox="1"/>
          <p:nvPr/>
        </p:nvSpPr>
        <p:spPr>
          <a:xfrm>
            <a:off x="3096665" y="3723025"/>
            <a:ext cx="2681727" cy="400110"/>
          </a:xfrm>
          <a:prstGeom prst="rect">
            <a:avLst/>
          </a:prstGeom>
          <a:noFill/>
        </p:spPr>
        <p:txBody>
          <a:bodyPr wrap="square" rtlCol="0">
            <a:spAutoFit/>
          </a:bodyPr>
          <a:lstStyle/>
          <a:p>
            <a:r>
              <a:rPr lang="en-US" sz="2000"/>
              <a:t>2.4 Phần mềm Trello</a:t>
            </a:r>
          </a:p>
        </p:txBody>
      </p:sp>
      <p:sp>
        <p:nvSpPr>
          <p:cNvPr id="12" name="TextBox 11">
            <a:extLst>
              <a:ext uri="{FF2B5EF4-FFF2-40B4-BE49-F238E27FC236}">
                <a16:creationId xmlns:a16="http://schemas.microsoft.com/office/drawing/2014/main" id="{B951BB04-D8A2-42AD-8053-AACFF79BF2BF}"/>
              </a:ext>
            </a:extLst>
          </p:cNvPr>
          <p:cNvSpPr txBox="1"/>
          <p:nvPr/>
        </p:nvSpPr>
        <p:spPr>
          <a:xfrm>
            <a:off x="3096665" y="4119944"/>
            <a:ext cx="2681727" cy="400110"/>
          </a:xfrm>
          <a:prstGeom prst="rect">
            <a:avLst/>
          </a:prstGeom>
          <a:noFill/>
        </p:spPr>
        <p:txBody>
          <a:bodyPr wrap="square" rtlCol="0">
            <a:spAutoFit/>
          </a:bodyPr>
          <a:lstStyle/>
          <a:p>
            <a:r>
              <a:rPr lang="en-US" sz="2000"/>
              <a:t>2.5 Tài liệu tham khảo</a:t>
            </a:r>
          </a:p>
        </p:txBody>
      </p:sp>
    </p:spTree>
    <p:extLst>
      <p:ext uri="{BB962C8B-B14F-4D97-AF65-F5344CB8AC3E}">
        <p14:creationId xmlns:p14="http://schemas.microsoft.com/office/powerpoint/2010/main" val="648735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ADF392-257B-4E6A-BA74-7ACF7F36D367}"/>
              </a:ext>
            </a:extLst>
          </p:cNvPr>
          <p:cNvSpPr txBox="1"/>
          <p:nvPr/>
        </p:nvSpPr>
        <p:spPr>
          <a:xfrm>
            <a:off x="445674" y="462873"/>
            <a:ext cx="3573076" cy="584775"/>
          </a:xfrm>
          <a:prstGeom prst="rect">
            <a:avLst/>
          </a:prstGeom>
          <a:noFill/>
        </p:spPr>
        <p:txBody>
          <a:bodyPr wrap="square" rtlCol="0">
            <a:spAutoFit/>
          </a:bodyPr>
          <a:lstStyle/>
          <a:p>
            <a:r>
              <a:rPr lang="en-US" sz="3200" b="1"/>
              <a:t>2.1 Khái niệm</a:t>
            </a:r>
          </a:p>
        </p:txBody>
      </p:sp>
      <p:sp>
        <p:nvSpPr>
          <p:cNvPr id="7" name="TextBox 6">
            <a:extLst>
              <a:ext uri="{FF2B5EF4-FFF2-40B4-BE49-F238E27FC236}">
                <a16:creationId xmlns:a16="http://schemas.microsoft.com/office/drawing/2014/main" id="{EFC8ABC6-F18A-40D7-B4B0-043B980E3905}"/>
              </a:ext>
            </a:extLst>
          </p:cNvPr>
          <p:cNvSpPr txBox="1"/>
          <p:nvPr/>
        </p:nvSpPr>
        <p:spPr>
          <a:xfrm>
            <a:off x="3296450" y="1959429"/>
            <a:ext cx="5132935" cy="923330"/>
          </a:xfrm>
          <a:prstGeom prst="rect">
            <a:avLst/>
          </a:prstGeom>
          <a:noFill/>
        </p:spPr>
        <p:txBody>
          <a:bodyPr wrap="square" rtlCol="0">
            <a:spAutoFit/>
          </a:bodyPr>
          <a:lstStyle/>
          <a:p>
            <a:r>
              <a:rPr lang="vi-VN" sz="1800" b="0" i="0" u="none" strike="noStrike">
                <a:solidFill>
                  <a:srgbClr val="000000"/>
                </a:solidFill>
                <a:effectLst/>
              </a:rPr>
              <a:t>Quản lí tiến độ công việc là các quá trình tiến hành để đảm bảo hoàn thành dự án đúng thời hạn. </a:t>
            </a:r>
            <a:endParaRPr lang="en-US" sz="1800"/>
          </a:p>
        </p:txBody>
      </p:sp>
      <p:sp>
        <p:nvSpPr>
          <p:cNvPr id="9" name="Rectangle: Rounded Corners 8">
            <a:extLst>
              <a:ext uri="{FF2B5EF4-FFF2-40B4-BE49-F238E27FC236}">
                <a16:creationId xmlns:a16="http://schemas.microsoft.com/office/drawing/2014/main" id="{0A366782-7839-447F-AAC4-187848E25EAD}"/>
              </a:ext>
            </a:extLst>
          </p:cNvPr>
          <p:cNvSpPr/>
          <p:nvPr/>
        </p:nvSpPr>
        <p:spPr>
          <a:xfrm>
            <a:off x="845244" y="1959429"/>
            <a:ext cx="2005532" cy="683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Quản lí tiến độ công việc là gì</a:t>
            </a:r>
          </a:p>
        </p:txBody>
      </p:sp>
    </p:spTree>
    <p:extLst>
      <p:ext uri="{BB962C8B-B14F-4D97-AF65-F5344CB8AC3E}">
        <p14:creationId xmlns:p14="http://schemas.microsoft.com/office/powerpoint/2010/main" val="778865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813EB-DF68-44C9-9A4D-631406B32678}"/>
              </a:ext>
            </a:extLst>
          </p:cNvPr>
          <p:cNvSpPr txBox="1"/>
          <p:nvPr/>
        </p:nvSpPr>
        <p:spPr>
          <a:xfrm>
            <a:off x="461042" y="522214"/>
            <a:ext cx="3911174" cy="830997"/>
          </a:xfrm>
          <a:prstGeom prst="rect">
            <a:avLst/>
          </a:prstGeom>
          <a:noFill/>
        </p:spPr>
        <p:txBody>
          <a:bodyPr wrap="square" rtlCol="0">
            <a:spAutoFit/>
          </a:bodyPr>
          <a:lstStyle/>
          <a:p>
            <a:r>
              <a:rPr lang="en-US" sz="2400" b="1"/>
              <a:t>2.2 Các bước quản lý tiến độ công việc hiệu quả</a:t>
            </a:r>
          </a:p>
        </p:txBody>
      </p:sp>
      <p:sp>
        <p:nvSpPr>
          <p:cNvPr id="9" name="Oval 8">
            <a:extLst>
              <a:ext uri="{FF2B5EF4-FFF2-40B4-BE49-F238E27FC236}">
                <a16:creationId xmlns:a16="http://schemas.microsoft.com/office/drawing/2014/main" id="{73EEE58A-C8D2-4134-BB73-32A7044BD0A2}"/>
              </a:ext>
            </a:extLst>
          </p:cNvPr>
          <p:cNvSpPr/>
          <p:nvPr/>
        </p:nvSpPr>
        <p:spPr>
          <a:xfrm>
            <a:off x="3792071" y="2205318"/>
            <a:ext cx="1559858" cy="151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6 BƯỚC</a:t>
            </a:r>
          </a:p>
        </p:txBody>
      </p:sp>
      <p:cxnSp>
        <p:nvCxnSpPr>
          <p:cNvPr id="11" name="Connector: Elbow 10">
            <a:extLst>
              <a:ext uri="{FF2B5EF4-FFF2-40B4-BE49-F238E27FC236}">
                <a16:creationId xmlns:a16="http://schemas.microsoft.com/office/drawing/2014/main" id="{CD7A4FA5-17AB-439B-ADDE-EC9F573E6500}"/>
              </a:ext>
            </a:extLst>
          </p:cNvPr>
          <p:cNvCxnSpPr/>
          <p:nvPr/>
        </p:nvCxnSpPr>
        <p:spPr>
          <a:xfrm>
            <a:off x="3642231" y="1872502"/>
            <a:ext cx="1267866" cy="699248"/>
          </a:xfrm>
          <a:prstGeom prst="bentConnector3">
            <a:avLst>
              <a:gd name="adj1" fmla="val 736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9ED80935-E653-4B7F-82A5-7B22FDBF3B9C}"/>
              </a:ext>
            </a:extLst>
          </p:cNvPr>
          <p:cNvSpPr/>
          <p:nvPr/>
        </p:nvSpPr>
        <p:spPr>
          <a:xfrm>
            <a:off x="407254" y="1614822"/>
            <a:ext cx="3234977" cy="467552"/>
          </a:xfrm>
          <a:prstGeom prst="round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0" i="0" u="none" strike="noStrike">
                <a:solidFill>
                  <a:schemeClr val="tx1"/>
                </a:solidFill>
                <a:effectLst/>
              </a:rPr>
              <a:t>Bước 1: Xác định các hành động cần được đưa vào tiến độ</a:t>
            </a:r>
            <a:endParaRPr lang="en-US">
              <a:solidFill>
                <a:schemeClr val="tx1"/>
              </a:solidFill>
            </a:endParaRPr>
          </a:p>
        </p:txBody>
      </p:sp>
      <p:cxnSp>
        <p:nvCxnSpPr>
          <p:cNvPr id="17" name="Straight Arrow Connector 16">
            <a:extLst>
              <a:ext uri="{FF2B5EF4-FFF2-40B4-BE49-F238E27FC236}">
                <a16:creationId xmlns:a16="http://schemas.microsoft.com/office/drawing/2014/main" id="{1127B00D-9F0F-4E11-AA0E-D9528D5F0B69}"/>
              </a:ext>
            </a:extLst>
          </p:cNvPr>
          <p:cNvCxnSpPr>
            <a:stCxn id="9" idx="2"/>
          </p:cNvCxnSpPr>
          <p:nvPr/>
        </p:nvCxnSpPr>
        <p:spPr>
          <a:xfrm flipH="1" flipV="1">
            <a:off x="3357923" y="2958353"/>
            <a:ext cx="434148" cy="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58BACEC-3A37-4A34-9807-76CA00503120}"/>
              </a:ext>
            </a:extLst>
          </p:cNvPr>
          <p:cNvCxnSpPr>
            <a:cxnSpLocks/>
            <a:stCxn id="27" idx="3"/>
          </p:cNvCxnSpPr>
          <p:nvPr/>
        </p:nvCxnSpPr>
        <p:spPr>
          <a:xfrm flipV="1">
            <a:off x="3642231" y="3348800"/>
            <a:ext cx="1421547" cy="703088"/>
          </a:xfrm>
          <a:prstGeom prst="bentConnector3">
            <a:avLst>
              <a:gd name="adj1" fmla="val 6567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4E26B6C-4478-4A73-971C-5059816C3B6B}"/>
              </a:ext>
            </a:extLst>
          </p:cNvPr>
          <p:cNvSpPr/>
          <p:nvPr/>
        </p:nvSpPr>
        <p:spPr>
          <a:xfrm>
            <a:off x="268941" y="2666254"/>
            <a:ext cx="3088982" cy="682546"/>
          </a:xfrm>
          <a:prstGeom prst="roundRect">
            <a:avLst/>
          </a:prstGeom>
          <a:solidFill>
            <a:srgbClr val="CC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0" i="0" u="none" strike="noStrike">
                <a:solidFill>
                  <a:schemeClr val="tx1"/>
                </a:solidFill>
                <a:effectLst/>
              </a:rPr>
              <a:t>Bước 3: Đánh giá những nguồn lực cần có cho các hành động </a:t>
            </a:r>
            <a:endParaRPr lang="en-US">
              <a:solidFill>
                <a:schemeClr val="tx1"/>
              </a:solidFill>
            </a:endParaRPr>
          </a:p>
        </p:txBody>
      </p:sp>
      <p:sp>
        <p:nvSpPr>
          <p:cNvPr id="27" name="Rectangle: Rounded Corners 26">
            <a:extLst>
              <a:ext uri="{FF2B5EF4-FFF2-40B4-BE49-F238E27FC236}">
                <a16:creationId xmlns:a16="http://schemas.microsoft.com/office/drawing/2014/main" id="{0F8BE6AE-CCEE-41A2-9D82-BE5363C037D6}"/>
              </a:ext>
            </a:extLst>
          </p:cNvPr>
          <p:cNvSpPr/>
          <p:nvPr/>
        </p:nvSpPr>
        <p:spPr>
          <a:xfrm>
            <a:off x="407254" y="3818112"/>
            <a:ext cx="3234977" cy="467552"/>
          </a:xfrm>
          <a:prstGeom prst="roundRec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0" i="0" u="none" strike="noStrike">
                <a:solidFill>
                  <a:schemeClr val="tx1"/>
                </a:solidFill>
                <a:effectLst/>
              </a:rPr>
              <a:t>Bước 5: Xây dựng tiến độ</a:t>
            </a:r>
            <a:endParaRPr lang="en-US">
              <a:solidFill>
                <a:schemeClr val="tx1"/>
              </a:solidFill>
            </a:endParaRPr>
          </a:p>
        </p:txBody>
      </p:sp>
      <p:cxnSp>
        <p:nvCxnSpPr>
          <p:cNvPr id="50" name="Connector: Elbow 49">
            <a:extLst>
              <a:ext uri="{FF2B5EF4-FFF2-40B4-BE49-F238E27FC236}">
                <a16:creationId xmlns:a16="http://schemas.microsoft.com/office/drawing/2014/main" id="{1A6D6520-914F-43EC-9D5E-5390069C6B37}"/>
              </a:ext>
            </a:extLst>
          </p:cNvPr>
          <p:cNvCxnSpPr>
            <a:cxnSpLocks/>
          </p:cNvCxnSpPr>
          <p:nvPr/>
        </p:nvCxnSpPr>
        <p:spPr>
          <a:xfrm flipV="1">
            <a:off x="3980332" y="1872502"/>
            <a:ext cx="1652065" cy="921365"/>
          </a:xfrm>
          <a:prstGeom prst="bentConnector3">
            <a:avLst>
              <a:gd name="adj1" fmla="val 397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AC99302-2430-46B0-AEC8-AFACCF8AA78C}"/>
              </a:ext>
            </a:extLst>
          </p:cNvPr>
          <p:cNvCxnSpPr>
            <a:cxnSpLocks/>
          </p:cNvCxnSpPr>
          <p:nvPr/>
        </p:nvCxnSpPr>
        <p:spPr>
          <a:xfrm>
            <a:off x="4372216" y="3079083"/>
            <a:ext cx="1198708" cy="972805"/>
          </a:xfrm>
          <a:prstGeom prst="bentConnector3">
            <a:avLst>
              <a:gd name="adj1" fmla="val 224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73496EA-898A-4859-BA36-11B0FB0EC69A}"/>
              </a:ext>
            </a:extLst>
          </p:cNvPr>
          <p:cNvCxnSpPr>
            <a:cxnSpLocks/>
            <a:stCxn id="9" idx="6"/>
          </p:cNvCxnSpPr>
          <p:nvPr/>
        </p:nvCxnSpPr>
        <p:spPr>
          <a:xfrm flipV="1">
            <a:off x="5351929" y="2958353"/>
            <a:ext cx="434148" cy="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D96156F2-420A-4925-8046-B79590A5021E}"/>
              </a:ext>
            </a:extLst>
          </p:cNvPr>
          <p:cNvSpPr/>
          <p:nvPr/>
        </p:nvSpPr>
        <p:spPr>
          <a:xfrm>
            <a:off x="5611265" y="3818112"/>
            <a:ext cx="3234977" cy="467552"/>
          </a:xfrm>
          <a:prstGeom prst="round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0" i="0" u="none" strike="noStrike">
                <a:solidFill>
                  <a:schemeClr val="tx1"/>
                </a:solidFill>
                <a:effectLst/>
              </a:rPr>
              <a:t>Bước 6: Theo dõi và quản lý tiến độ </a:t>
            </a:r>
            <a:endParaRPr lang="en-US">
              <a:solidFill>
                <a:schemeClr val="tx1"/>
              </a:solidFill>
            </a:endParaRPr>
          </a:p>
        </p:txBody>
      </p:sp>
      <p:sp>
        <p:nvSpPr>
          <p:cNvPr id="64" name="Rectangle: Rounded Corners 63">
            <a:extLst>
              <a:ext uri="{FF2B5EF4-FFF2-40B4-BE49-F238E27FC236}">
                <a16:creationId xmlns:a16="http://schemas.microsoft.com/office/drawing/2014/main" id="{21174BBE-B48E-4BFB-AADA-1499227F53F9}"/>
              </a:ext>
            </a:extLst>
          </p:cNvPr>
          <p:cNvSpPr/>
          <p:nvPr/>
        </p:nvSpPr>
        <p:spPr>
          <a:xfrm>
            <a:off x="5645845" y="1638726"/>
            <a:ext cx="3144690" cy="467552"/>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0" i="0" u="none" strike="noStrike">
                <a:solidFill>
                  <a:schemeClr val="tx1"/>
                </a:solidFill>
                <a:effectLst/>
              </a:rPr>
              <a:t>Bước 2: Lên thứ tự cho các hành động</a:t>
            </a:r>
            <a:endParaRPr lang="en-US">
              <a:solidFill>
                <a:schemeClr val="tx1"/>
              </a:solidFill>
            </a:endParaRPr>
          </a:p>
        </p:txBody>
      </p:sp>
      <p:sp>
        <p:nvSpPr>
          <p:cNvPr id="65" name="Rectangle: Rounded Corners 64">
            <a:extLst>
              <a:ext uri="{FF2B5EF4-FFF2-40B4-BE49-F238E27FC236}">
                <a16:creationId xmlns:a16="http://schemas.microsoft.com/office/drawing/2014/main" id="{C2D0881E-3481-451B-BC7D-2A776F7E4E33}"/>
              </a:ext>
            </a:extLst>
          </p:cNvPr>
          <p:cNvSpPr/>
          <p:nvPr/>
        </p:nvSpPr>
        <p:spPr>
          <a:xfrm>
            <a:off x="5801444" y="2620922"/>
            <a:ext cx="3088982" cy="682546"/>
          </a:xfrm>
          <a:prstGeom prst="roundRect">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0" i="0" u="none" strike="noStrike">
                <a:solidFill>
                  <a:schemeClr val="tx1"/>
                </a:solidFill>
                <a:effectLst/>
              </a:rPr>
              <a:t>Bước 4: Đánh giá thời gian cần có để thực hiện các hành động</a:t>
            </a:r>
            <a:endParaRPr lang="en-US">
              <a:solidFill>
                <a:schemeClr val="tx1"/>
              </a:solidFill>
            </a:endParaRPr>
          </a:p>
        </p:txBody>
      </p:sp>
    </p:spTree>
    <p:extLst>
      <p:ext uri="{BB962C8B-B14F-4D97-AF65-F5344CB8AC3E}">
        <p14:creationId xmlns:p14="http://schemas.microsoft.com/office/powerpoint/2010/main" val="27965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04C4EF-2B32-41D2-9829-6651A1505F11}"/>
              </a:ext>
            </a:extLst>
          </p:cNvPr>
          <p:cNvSpPr txBox="1"/>
          <p:nvPr/>
        </p:nvSpPr>
        <p:spPr>
          <a:xfrm>
            <a:off x="422623" y="343766"/>
            <a:ext cx="2681727" cy="707886"/>
          </a:xfrm>
          <a:prstGeom prst="rect">
            <a:avLst/>
          </a:prstGeom>
          <a:noFill/>
        </p:spPr>
        <p:txBody>
          <a:bodyPr wrap="square" rtlCol="0">
            <a:spAutoFit/>
          </a:bodyPr>
          <a:lstStyle/>
          <a:p>
            <a:r>
              <a:rPr lang="en-US" sz="2000" b="1"/>
              <a:t>2.3 Phần mềm AMIS Công việc</a:t>
            </a:r>
          </a:p>
        </p:txBody>
      </p:sp>
      <p:pic>
        <p:nvPicPr>
          <p:cNvPr id="8" name="Picture 7">
            <a:extLst>
              <a:ext uri="{FF2B5EF4-FFF2-40B4-BE49-F238E27FC236}">
                <a16:creationId xmlns:a16="http://schemas.microsoft.com/office/drawing/2014/main" id="{493E07CD-6539-4FD5-BBF7-F3094C37025B}"/>
              </a:ext>
            </a:extLst>
          </p:cNvPr>
          <p:cNvPicPr>
            <a:picLocks noChangeAspect="1"/>
          </p:cNvPicPr>
          <p:nvPr/>
        </p:nvPicPr>
        <p:blipFill>
          <a:blip r:embed="rId2"/>
          <a:stretch>
            <a:fillRect/>
          </a:stretch>
        </p:blipFill>
        <p:spPr>
          <a:xfrm>
            <a:off x="3433383" y="1629015"/>
            <a:ext cx="5241626" cy="2953550"/>
          </a:xfrm>
          <a:prstGeom prst="rect">
            <a:avLst/>
          </a:prstGeom>
        </p:spPr>
      </p:pic>
      <p:sp>
        <p:nvSpPr>
          <p:cNvPr id="9" name="TextBox 8">
            <a:extLst>
              <a:ext uri="{FF2B5EF4-FFF2-40B4-BE49-F238E27FC236}">
                <a16:creationId xmlns:a16="http://schemas.microsoft.com/office/drawing/2014/main" id="{A14001D7-5218-4DD7-B9FA-E820AB4C4ECE}"/>
              </a:ext>
            </a:extLst>
          </p:cNvPr>
          <p:cNvSpPr txBox="1"/>
          <p:nvPr/>
        </p:nvSpPr>
        <p:spPr>
          <a:xfrm>
            <a:off x="983557" y="1782696"/>
            <a:ext cx="2305210" cy="923330"/>
          </a:xfrm>
          <a:prstGeom prst="rect">
            <a:avLst/>
          </a:prstGeom>
          <a:noFill/>
        </p:spPr>
        <p:txBody>
          <a:bodyPr wrap="square" rtlCol="0">
            <a:spAutoFit/>
          </a:bodyPr>
          <a:lstStyle/>
          <a:p>
            <a:r>
              <a:rPr lang="en-US" sz="1800"/>
              <a:t>Là ứng dụng được xây dựng trên nền tảng MISA AMIS</a:t>
            </a:r>
          </a:p>
        </p:txBody>
      </p:sp>
    </p:spTree>
    <p:extLst>
      <p:ext uri="{BB962C8B-B14F-4D97-AF65-F5344CB8AC3E}">
        <p14:creationId xmlns:p14="http://schemas.microsoft.com/office/powerpoint/2010/main" val="4270889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4AF433-FDA8-4395-86A4-5A2738DDBF06}"/>
              </a:ext>
            </a:extLst>
          </p:cNvPr>
          <p:cNvPicPr>
            <a:picLocks noChangeAspect="1"/>
          </p:cNvPicPr>
          <p:nvPr/>
        </p:nvPicPr>
        <p:blipFill>
          <a:blip r:embed="rId2"/>
          <a:stretch>
            <a:fillRect/>
          </a:stretch>
        </p:blipFill>
        <p:spPr>
          <a:xfrm>
            <a:off x="1006607" y="259473"/>
            <a:ext cx="7130783" cy="1017720"/>
          </a:xfrm>
          <a:prstGeom prst="rect">
            <a:avLst/>
          </a:prstGeom>
        </p:spPr>
      </p:pic>
      <p:pic>
        <p:nvPicPr>
          <p:cNvPr id="8" name="Picture 7">
            <a:extLst>
              <a:ext uri="{FF2B5EF4-FFF2-40B4-BE49-F238E27FC236}">
                <a16:creationId xmlns:a16="http://schemas.microsoft.com/office/drawing/2014/main" id="{386A25BC-D660-413E-89B3-1D8105C6C4B3}"/>
              </a:ext>
            </a:extLst>
          </p:cNvPr>
          <p:cNvPicPr>
            <a:picLocks noChangeAspect="1"/>
          </p:cNvPicPr>
          <p:nvPr/>
        </p:nvPicPr>
        <p:blipFill>
          <a:blip r:embed="rId3"/>
          <a:stretch>
            <a:fillRect/>
          </a:stretch>
        </p:blipFill>
        <p:spPr>
          <a:xfrm>
            <a:off x="1436914" y="1339822"/>
            <a:ext cx="6270171" cy="3544205"/>
          </a:xfrm>
          <a:prstGeom prst="rect">
            <a:avLst/>
          </a:prstGeom>
        </p:spPr>
      </p:pic>
    </p:spTree>
    <p:extLst>
      <p:ext uri="{BB962C8B-B14F-4D97-AF65-F5344CB8AC3E}">
        <p14:creationId xmlns:p14="http://schemas.microsoft.com/office/powerpoint/2010/main" val="598842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0386-477D-43B9-803D-93488823F0D9}"/>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Quản lí công việc đội nhóm</a:t>
            </a:r>
          </a:p>
        </p:txBody>
      </p:sp>
      <p:pic>
        <p:nvPicPr>
          <p:cNvPr id="5" name="Picture 4">
            <a:extLst>
              <a:ext uri="{FF2B5EF4-FFF2-40B4-BE49-F238E27FC236}">
                <a16:creationId xmlns:a16="http://schemas.microsoft.com/office/drawing/2014/main" id="{7360BA82-EAC9-4C7D-B2CC-0C4B9DF072F6}"/>
              </a:ext>
            </a:extLst>
          </p:cNvPr>
          <p:cNvPicPr>
            <a:picLocks noChangeAspect="1"/>
          </p:cNvPicPr>
          <p:nvPr/>
        </p:nvPicPr>
        <p:blipFill>
          <a:blip r:embed="rId2"/>
          <a:stretch>
            <a:fillRect/>
          </a:stretch>
        </p:blipFill>
        <p:spPr>
          <a:xfrm>
            <a:off x="1344704" y="1125537"/>
            <a:ext cx="6585217" cy="3700039"/>
          </a:xfrm>
          <a:prstGeom prst="rect">
            <a:avLst/>
          </a:prstGeom>
        </p:spPr>
      </p:pic>
    </p:spTree>
    <p:extLst>
      <p:ext uri="{BB962C8B-B14F-4D97-AF65-F5344CB8AC3E}">
        <p14:creationId xmlns:p14="http://schemas.microsoft.com/office/powerpoint/2010/main" val="1086824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D245-4A4F-4C91-BA13-5ACFBBA613A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Quản lí công việc dự án</a:t>
            </a:r>
          </a:p>
        </p:txBody>
      </p:sp>
      <p:pic>
        <p:nvPicPr>
          <p:cNvPr id="5" name="Picture 4">
            <a:extLst>
              <a:ext uri="{FF2B5EF4-FFF2-40B4-BE49-F238E27FC236}">
                <a16:creationId xmlns:a16="http://schemas.microsoft.com/office/drawing/2014/main" id="{55CF4DEA-8078-4EA9-AB0A-FDF74A4032AA}"/>
              </a:ext>
            </a:extLst>
          </p:cNvPr>
          <p:cNvPicPr>
            <a:picLocks noChangeAspect="1"/>
          </p:cNvPicPr>
          <p:nvPr/>
        </p:nvPicPr>
        <p:blipFill>
          <a:blip r:embed="rId2"/>
          <a:stretch>
            <a:fillRect/>
          </a:stretch>
        </p:blipFill>
        <p:spPr>
          <a:xfrm>
            <a:off x="1398493" y="1069064"/>
            <a:ext cx="6592901" cy="3699034"/>
          </a:xfrm>
          <a:prstGeom prst="rect">
            <a:avLst/>
          </a:prstGeom>
        </p:spPr>
      </p:pic>
    </p:spTree>
    <p:extLst>
      <p:ext uri="{BB962C8B-B14F-4D97-AF65-F5344CB8AC3E}">
        <p14:creationId xmlns:p14="http://schemas.microsoft.com/office/powerpoint/2010/main" val="2043252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D63B-65B1-4D56-BA19-A9CE69FD3EE3}"/>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Tính năng hữu ích</a:t>
            </a:r>
          </a:p>
        </p:txBody>
      </p:sp>
      <p:pic>
        <p:nvPicPr>
          <p:cNvPr id="5" name="Picture 4">
            <a:extLst>
              <a:ext uri="{FF2B5EF4-FFF2-40B4-BE49-F238E27FC236}">
                <a16:creationId xmlns:a16="http://schemas.microsoft.com/office/drawing/2014/main" id="{83FAC346-52AE-4C5A-BE62-89D824B61740}"/>
              </a:ext>
            </a:extLst>
          </p:cNvPr>
          <p:cNvPicPr>
            <a:picLocks noChangeAspect="1"/>
          </p:cNvPicPr>
          <p:nvPr/>
        </p:nvPicPr>
        <p:blipFill>
          <a:blip r:embed="rId2"/>
          <a:stretch>
            <a:fillRect/>
          </a:stretch>
        </p:blipFill>
        <p:spPr>
          <a:xfrm>
            <a:off x="1383127" y="1042417"/>
            <a:ext cx="6531425" cy="3698632"/>
          </a:xfrm>
          <a:prstGeom prst="rect">
            <a:avLst/>
          </a:prstGeom>
        </p:spPr>
      </p:pic>
    </p:spTree>
    <p:extLst>
      <p:ext uri="{BB962C8B-B14F-4D97-AF65-F5344CB8AC3E}">
        <p14:creationId xmlns:p14="http://schemas.microsoft.com/office/powerpoint/2010/main" val="3532623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C8EE1B-807D-42EB-A54D-DD45C7B6DC06}"/>
              </a:ext>
            </a:extLst>
          </p:cNvPr>
          <p:cNvPicPr>
            <a:picLocks noChangeAspect="1"/>
          </p:cNvPicPr>
          <p:nvPr/>
        </p:nvPicPr>
        <p:blipFill>
          <a:blip r:embed="rId2"/>
          <a:stretch>
            <a:fillRect/>
          </a:stretch>
        </p:blipFill>
        <p:spPr>
          <a:xfrm>
            <a:off x="399570" y="1054642"/>
            <a:ext cx="4317446" cy="3569015"/>
          </a:xfrm>
          <a:prstGeom prst="rect">
            <a:avLst/>
          </a:prstGeom>
        </p:spPr>
      </p:pic>
      <p:pic>
        <p:nvPicPr>
          <p:cNvPr id="7" name="Picture 6">
            <a:extLst>
              <a:ext uri="{FF2B5EF4-FFF2-40B4-BE49-F238E27FC236}">
                <a16:creationId xmlns:a16="http://schemas.microsoft.com/office/drawing/2014/main" id="{D71ABD53-FAA5-493E-9F83-8D9884D4B7F7}"/>
              </a:ext>
            </a:extLst>
          </p:cNvPr>
          <p:cNvPicPr>
            <a:picLocks noChangeAspect="1"/>
          </p:cNvPicPr>
          <p:nvPr/>
        </p:nvPicPr>
        <p:blipFill>
          <a:blip r:embed="rId3"/>
          <a:stretch>
            <a:fillRect/>
          </a:stretch>
        </p:blipFill>
        <p:spPr>
          <a:xfrm>
            <a:off x="4892835" y="2036143"/>
            <a:ext cx="4023647" cy="2282284"/>
          </a:xfrm>
          <a:prstGeom prst="rect">
            <a:avLst/>
          </a:prstGeom>
        </p:spPr>
      </p:pic>
      <p:sp>
        <p:nvSpPr>
          <p:cNvPr id="8" name="TextBox 7">
            <a:extLst>
              <a:ext uri="{FF2B5EF4-FFF2-40B4-BE49-F238E27FC236}">
                <a16:creationId xmlns:a16="http://schemas.microsoft.com/office/drawing/2014/main" id="{5792F59D-EDC2-4B3D-A436-7D1FE40F583D}"/>
              </a:ext>
            </a:extLst>
          </p:cNvPr>
          <p:cNvSpPr txBox="1"/>
          <p:nvPr/>
        </p:nvSpPr>
        <p:spPr>
          <a:xfrm>
            <a:off x="3554061" y="353465"/>
            <a:ext cx="3350597" cy="584775"/>
          </a:xfrm>
          <a:prstGeom prst="rect">
            <a:avLst/>
          </a:prstGeom>
          <a:noFill/>
        </p:spPr>
        <p:txBody>
          <a:bodyPr wrap="none" rtlCol="0">
            <a:spAutoFit/>
          </a:bodyPr>
          <a:lstStyle/>
          <a:p>
            <a:r>
              <a:rPr lang="en-US" sz="3200"/>
              <a:t>Tài liệu công việc</a:t>
            </a:r>
          </a:p>
        </p:txBody>
      </p:sp>
    </p:spTree>
    <p:extLst>
      <p:ext uri="{BB962C8B-B14F-4D97-AF65-F5344CB8AC3E}">
        <p14:creationId xmlns:p14="http://schemas.microsoft.com/office/powerpoint/2010/main" val="1131997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29"/>
          <p:cNvSpPr/>
          <p:nvPr/>
        </p:nvSpPr>
        <p:spPr>
          <a:xfrm>
            <a:off x="1083981" y="1959837"/>
            <a:ext cx="1472788" cy="1284479"/>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9"/>
          <p:cNvSpPr/>
          <p:nvPr/>
        </p:nvSpPr>
        <p:spPr>
          <a:xfrm>
            <a:off x="19016" y="60854"/>
            <a:ext cx="989" cy="55455"/>
          </a:xfrm>
          <a:custGeom>
            <a:avLst/>
            <a:gdLst/>
            <a:ahLst/>
            <a:cxnLst/>
            <a:rect l="l" t="t" r="r" b="b"/>
            <a:pathLst>
              <a:path w="31" h="1738" extrusionOk="0">
                <a:moveTo>
                  <a:pt x="0" y="0"/>
                </a:moveTo>
                <a:lnTo>
                  <a:pt x="0" y="1738"/>
                </a:lnTo>
                <a:lnTo>
                  <a:pt x="30" y="1738"/>
                </a:lnTo>
                <a:lnTo>
                  <a:pt x="30" y="0"/>
                </a:lnTo>
                <a:close/>
              </a:path>
            </a:pathLst>
          </a:custGeom>
          <a:gradFill>
            <a:gsLst>
              <a:gs pos="0">
                <a:schemeClr val="accent3">
                  <a:alpha val="25490"/>
                </a:schemeClr>
              </a:gs>
              <a:gs pos="100000">
                <a:srgbClr val="FFFFFF">
                  <a:alpha val="86666"/>
                  <a:alpha val="25490"/>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9"/>
          <p:cNvSpPr/>
          <p:nvPr/>
        </p:nvSpPr>
        <p:spPr>
          <a:xfrm>
            <a:off x="19016" y="733910"/>
            <a:ext cx="989" cy="55455"/>
          </a:xfrm>
          <a:custGeom>
            <a:avLst/>
            <a:gdLst/>
            <a:ahLst/>
            <a:cxnLst/>
            <a:rect l="l" t="t" r="r" b="b"/>
            <a:pathLst>
              <a:path w="31" h="1738" extrusionOk="0">
                <a:moveTo>
                  <a:pt x="0" y="0"/>
                </a:moveTo>
                <a:lnTo>
                  <a:pt x="0" y="1738"/>
                </a:lnTo>
                <a:lnTo>
                  <a:pt x="30" y="1738"/>
                </a:lnTo>
                <a:lnTo>
                  <a:pt x="30" y="0"/>
                </a:lnTo>
                <a:close/>
              </a:path>
            </a:pathLst>
          </a:custGeom>
          <a:gradFill>
            <a:gsLst>
              <a:gs pos="0">
                <a:schemeClr val="accent3">
                  <a:alpha val="25490"/>
                </a:schemeClr>
              </a:gs>
              <a:gs pos="100000">
                <a:srgbClr val="FFFFFF">
                  <a:alpha val="86666"/>
                  <a:alpha val="25490"/>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9"/>
          <p:cNvSpPr/>
          <p:nvPr/>
        </p:nvSpPr>
        <p:spPr>
          <a:xfrm>
            <a:off x="19016" y="1406010"/>
            <a:ext cx="989" cy="55455"/>
          </a:xfrm>
          <a:custGeom>
            <a:avLst/>
            <a:gdLst/>
            <a:ahLst/>
            <a:cxnLst/>
            <a:rect l="l" t="t" r="r" b="b"/>
            <a:pathLst>
              <a:path w="31" h="1738" extrusionOk="0">
                <a:moveTo>
                  <a:pt x="0" y="0"/>
                </a:moveTo>
                <a:lnTo>
                  <a:pt x="0" y="1738"/>
                </a:lnTo>
                <a:lnTo>
                  <a:pt x="30" y="1738"/>
                </a:lnTo>
                <a:lnTo>
                  <a:pt x="30" y="0"/>
                </a:lnTo>
                <a:close/>
              </a:path>
            </a:pathLst>
          </a:custGeom>
          <a:gradFill>
            <a:gsLst>
              <a:gs pos="0">
                <a:schemeClr val="accent3">
                  <a:alpha val="25490"/>
                </a:schemeClr>
              </a:gs>
              <a:gs pos="100000">
                <a:srgbClr val="FFFFFF">
                  <a:alpha val="86666"/>
                  <a:alpha val="25490"/>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9"/>
          <p:cNvSpPr/>
          <p:nvPr/>
        </p:nvSpPr>
        <p:spPr>
          <a:xfrm>
            <a:off x="19016" y="2751166"/>
            <a:ext cx="989" cy="55455"/>
          </a:xfrm>
          <a:custGeom>
            <a:avLst/>
            <a:gdLst/>
            <a:ahLst/>
            <a:cxnLst/>
            <a:rect l="l" t="t" r="r" b="b"/>
            <a:pathLst>
              <a:path w="31" h="1738" extrusionOk="0">
                <a:moveTo>
                  <a:pt x="0" y="0"/>
                </a:moveTo>
                <a:lnTo>
                  <a:pt x="0" y="1738"/>
                </a:lnTo>
                <a:lnTo>
                  <a:pt x="30" y="1738"/>
                </a:lnTo>
                <a:lnTo>
                  <a:pt x="30" y="0"/>
                </a:lnTo>
                <a:close/>
              </a:path>
            </a:pathLst>
          </a:custGeom>
          <a:gradFill>
            <a:gsLst>
              <a:gs pos="0">
                <a:schemeClr val="accent3">
                  <a:alpha val="25490"/>
                </a:schemeClr>
              </a:gs>
              <a:gs pos="100000">
                <a:srgbClr val="FFFFFF">
                  <a:alpha val="86666"/>
                  <a:alpha val="25490"/>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9"/>
          <p:cNvSpPr/>
          <p:nvPr/>
        </p:nvSpPr>
        <p:spPr>
          <a:xfrm>
            <a:off x="19016" y="2079067"/>
            <a:ext cx="989" cy="55487"/>
          </a:xfrm>
          <a:custGeom>
            <a:avLst/>
            <a:gdLst/>
            <a:ahLst/>
            <a:cxnLst/>
            <a:rect l="l" t="t" r="r" b="b"/>
            <a:pathLst>
              <a:path w="31" h="1739" extrusionOk="0">
                <a:moveTo>
                  <a:pt x="0" y="0"/>
                </a:moveTo>
                <a:lnTo>
                  <a:pt x="0" y="1738"/>
                </a:lnTo>
                <a:lnTo>
                  <a:pt x="30" y="1738"/>
                </a:lnTo>
                <a:lnTo>
                  <a:pt x="30" y="0"/>
                </a:lnTo>
                <a:close/>
              </a:path>
            </a:pathLst>
          </a:custGeom>
          <a:gradFill>
            <a:gsLst>
              <a:gs pos="0">
                <a:schemeClr val="accent3">
                  <a:alpha val="25490"/>
                </a:schemeClr>
              </a:gs>
              <a:gs pos="100000">
                <a:srgbClr val="FFFFFF">
                  <a:alpha val="86666"/>
                  <a:alpha val="25490"/>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9"/>
          <p:cNvSpPr/>
          <p:nvPr/>
        </p:nvSpPr>
        <p:spPr>
          <a:xfrm>
            <a:off x="19016" y="5442468"/>
            <a:ext cx="989" cy="55455"/>
          </a:xfrm>
          <a:custGeom>
            <a:avLst/>
            <a:gdLst/>
            <a:ahLst/>
            <a:cxnLst/>
            <a:rect l="l" t="t" r="r" b="b"/>
            <a:pathLst>
              <a:path w="31" h="1738" extrusionOk="0">
                <a:moveTo>
                  <a:pt x="0" y="0"/>
                </a:moveTo>
                <a:lnTo>
                  <a:pt x="0" y="1738"/>
                </a:lnTo>
                <a:lnTo>
                  <a:pt x="30" y="1738"/>
                </a:lnTo>
                <a:lnTo>
                  <a:pt x="30" y="0"/>
                </a:lnTo>
                <a:close/>
              </a:path>
            </a:pathLst>
          </a:custGeom>
          <a:gradFill>
            <a:gsLst>
              <a:gs pos="0">
                <a:schemeClr val="accent3">
                  <a:alpha val="25490"/>
                </a:schemeClr>
              </a:gs>
              <a:gs pos="100000">
                <a:srgbClr val="FFFFFF">
                  <a:alpha val="86666"/>
                  <a:alpha val="25490"/>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9"/>
          <p:cNvSpPr/>
          <p:nvPr/>
        </p:nvSpPr>
        <p:spPr>
          <a:xfrm>
            <a:off x="19016" y="4097280"/>
            <a:ext cx="989" cy="55487"/>
          </a:xfrm>
          <a:custGeom>
            <a:avLst/>
            <a:gdLst/>
            <a:ahLst/>
            <a:cxnLst/>
            <a:rect l="l" t="t" r="r" b="b"/>
            <a:pathLst>
              <a:path w="31" h="1739" extrusionOk="0">
                <a:moveTo>
                  <a:pt x="0" y="1"/>
                </a:moveTo>
                <a:lnTo>
                  <a:pt x="0" y="1738"/>
                </a:lnTo>
                <a:lnTo>
                  <a:pt x="30" y="1738"/>
                </a:lnTo>
                <a:lnTo>
                  <a:pt x="30" y="1"/>
                </a:lnTo>
                <a:close/>
              </a:path>
            </a:pathLst>
          </a:custGeom>
          <a:gradFill>
            <a:gsLst>
              <a:gs pos="0">
                <a:schemeClr val="accent3">
                  <a:alpha val="25490"/>
                </a:schemeClr>
              </a:gs>
              <a:gs pos="100000">
                <a:srgbClr val="FFFFFF">
                  <a:alpha val="86666"/>
                  <a:alpha val="25490"/>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9"/>
          <p:cNvSpPr/>
          <p:nvPr/>
        </p:nvSpPr>
        <p:spPr>
          <a:xfrm>
            <a:off x="19016" y="3424223"/>
            <a:ext cx="989" cy="55487"/>
          </a:xfrm>
          <a:custGeom>
            <a:avLst/>
            <a:gdLst/>
            <a:ahLst/>
            <a:cxnLst/>
            <a:rect l="l" t="t" r="r" b="b"/>
            <a:pathLst>
              <a:path w="31" h="1739" extrusionOk="0">
                <a:moveTo>
                  <a:pt x="0" y="1"/>
                </a:moveTo>
                <a:lnTo>
                  <a:pt x="0" y="1738"/>
                </a:lnTo>
                <a:lnTo>
                  <a:pt x="30" y="1738"/>
                </a:lnTo>
                <a:lnTo>
                  <a:pt x="30" y="1"/>
                </a:lnTo>
                <a:close/>
              </a:path>
            </a:pathLst>
          </a:custGeom>
          <a:gradFill>
            <a:gsLst>
              <a:gs pos="0">
                <a:schemeClr val="accent3">
                  <a:alpha val="25490"/>
                </a:schemeClr>
              </a:gs>
              <a:gs pos="100000">
                <a:srgbClr val="FFFFFF">
                  <a:alpha val="86666"/>
                  <a:alpha val="25490"/>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9"/>
          <p:cNvSpPr/>
          <p:nvPr/>
        </p:nvSpPr>
        <p:spPr>
          <a:xfrm>
            <a:off x="19016" y="4769380"/>
            <a:ext cx="989" cy="55487"/>
          </a:xfrm>
          <a:custGeom>
            <a:avLst/>
            <a:gdLst/>
            <a:ahLst/>
            <a:cxnLst/>
            <a:rect l="l" t="t" r="r" b="b"/>
            <a:pathLst>
              <a:path w="31" h="1739" extrusionOk="0">
                <a:moveTo>
                  <a:pt x="0" y="1"/>
                </a:moveTo>
                <a:lnTo>
                  <a:pt x="0" y="1738"/>
                </a:lnTo>
                <a:lnTo>
                  <a:pt x="30" y="1738"/>
                </a:lnTo>
                <a:lnTo>
                  <a:pt x="30" y="1"/>
                </a:lnTo>
                <a:close/>
              </a:path>
            </a:pathLst>
          </a:custGeom>
          <a:gradFill>
            <a:gsLst>
              <a:gs pos="0">
                <a:schemeClr val="accent3">
                  <a:alpha val="25490"/>
                </a:schemeClr>
              </a:gs>
              <a:gs pos="100000">
                <a:srgbClr val="FFFFFF">
                  <a:alpha val="86666"/>
                  <a:alpha val="25490"/>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99" name="Google Shape;1499;p29"/>
          <p:cNvSpPr txBox="1">
            <a:spLocks noGrp="1"/>
          </p:cNvSpPr>
          <p:nvPr>
            <p:ph type="title" idx="2"/>
          </p:nvPr>
        </p:nvSpPr>
        <p:spPr>
          <a:xfrm>
            <a:off x="2685508" y="1771860"/>
            <a:ext cx="5742968" cy="669900"/>
          </a:xfrm>
          <a:prstGeom prst="rect">
            <a:avLst/>
          </a:prstGeom>
        </p:spPr>
        <p:txBody>
          <a:bodyPr spcFirstLastPara="1" wrap="square" lIns="91425" tIns="91425" rIns="91425" bIns="91425" anchor="ctr" anchorCtr="0">
            <a:noAutofit/>
          </a:bodyPr>
          <a:lstStyle/>
          <a:p>
            <a:pPr lvl="0"/>
            <a:r>
              <a:rPr lang="vi-VN">
                <a:solidFill>
                  <a:schemeClr val="tx1"/>
                </a:solidFill>
              </a:rPr>
              <a:t>Quản lý mã nguồn.</a:t>
            </a:r>
            <a:endParaRPr lang="vi-VN" dirty="0">
              <a:solidFill>
                <a:schemeClr val="tx1"/>
              </a:solidFill>
            </a:endParaRPr>
          </a:p>
        </p:txBody>
      </p:sp>
      <p:sp>
        <p:nvSpPr>
          <p:cNvPr id="1501" name="Google Shape;1501;p29"/>
          <p:cNvSpPr txBox="1">
            <a:spLocks noGrp="1"/>
          </p:cNvSpPr>
          <p:nvPr>
            <p:ph type="subTitle" idx="1"/>
          </p:nvPr>
        </p:nvSpPr>
        <p:spPr>
          <a:xfrm>
            <a:off x="2685508" y="2953622"/>
            <a:ext cx="3508200" cy="13443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Arial" panose="020B0604020202020204" pitchFamily="34" charset="0"/>
                <a:cs typeface="Arial" panose="020B0604020202020204" pitchFamily="34" charset="0"/>
              </a:rPr>
              <a:t>1.1 </a:t>
            </a:r>
            <a:r>
              <a:rPr lang="en" sz="2000">
                <a:latin typeface="Arial" panose="020B0604020202020204" pitchFamily="34" charset="0"/>
                <a:cs typeface="Arial" panose="020B0604020202020204" pitchFamily="34" charset="0"/>
              </a:rPr>
              <a:t>Giới thiệu</a:t>
            </a:r>
            <a:endParaRPr lang="vi-VN" sz="2000">
              <a:latin typeface="Arial" panose="020B0604020202020204" pitchFamily="34" charset="0"/>
              <a:cs typeface="Arial" panose="020B0604020202020204" pitchFamily="34" charset="0"/>
            </a:endParaRPr>
          </a:p>
          <a:p>
            <a:pPr marL="0" lvl="0" indent="0" algn="l" rtl="0">
              <a:spcBef>
                <a:spcPts val="0"/>
              </a:spcBef>
              <a:spcAft>
                <a:spcPts val="0"/>
              </a:spcAft>
              <a:buNone/>
            </a:pPr>
            <a:r>
              <a:rPr lang="vi-VN" sz="2000">
                <a:latin typeface="Arial" panose="020B0604020202020204" pitchFamily="34" charset="0"/>
                <a:cs typeface="Arial" panose="020B0604020202020204" pitchFamily="34" charset="0"/>
              </a:rPr>
              <a:t>1.2 Mô hình hoạt động</a:t>
            </a:r>
            <a:endParaRPr lang="en" sz="200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 sz="2000">
                <a:latin typeface="Arial" panose="020B0604020202020204" pitchFamily="34" charset="0"/>
                <a:cs typeface="Arial" panose="020B0604020202020204" pitchFamily="34" charset="0"/>
              </a:rPr>
              <a:t>1.</a:t>
            </a:r>
            <a:r>
              <a:rPr lang="vi-VN" sz="2000">
                <a:latin typeface="Arial" panose="020B0604020202020204" pitchFamily="34" charset="0"/>
                <a:cs typeface="Arial" panose="020B0604020202020204" pitchFamily="34" charset="0"/>
              </a:rPr>
              <a:t>3</a:t>
            </a:r>
            <a:r>
              <a:rPr lang="en"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Lợi ích</a:t>
            </a:r>
            <a:endParaRPr lang="en-US" sz="200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2000">
                <a:latin typeface="Arial" panose="020B0604020202020204" pitchFamily="34" charset="0"/>
                <a:cs typeface="Arial" panose="020B0604020202020204" pitchFamily="34" charset="0"/>
              </a:rPr>
              <a:t>1.4 Git</a:t>
            </a:r>
            <a:endParaRPr lang="vi-VN" sz="2000">
              <a:latin typeface="Arial" panose="020B0604020202020204" pitchFamily="34" charset="0"/>
              <a:cs typeface="Arial" panose="020B0604020202020204" pitchFamily="34" charset="0"/>
            </a:endParaRPr>
          </a:p>
          <a:p>
            <a:pPr marL="0" lvl="0" indent="0" algn="l" rtl="0">
              <a:spcBef>
                <a:spcPts val="0"/>
              </a:spcBef>
              <a:spcAft>
                <a:spcPts val="0"/>
              </a:spcAft>
              <a:buNone/>
            </a:pPr>
            <a:r>
              <a:rPr lang="vi-VN" sz="2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5</a:t>
            </a:r>
            <a:r>
              <a:rPr lang="vi-VN" sz="2000">
                <a:latin typeface="Arial" panose="020B0604020202020204" pitchFamily="34" charset="0"/>
                <a:cs typeface="Arial" panose="020B0604020202020204" pitchFamily="34" charset="0"/>
              </a:rPr>
              <a:t> Tài liệu tham khảo</a:t>
            </a:r>
          </a:p>
        </p:txBody>
      </p:sp>
      <p:sp>
        <p:nvSpPr>
          <p:cNvPr id="15" name="Oval 14"/>
          <p:cNvSpPr/>
          <p:nvPr/>
        </p:nvSpPr>
        <p:spPr>
          <a:xfrm>
            <a:off x="-90055" y="4561609"/>
            <a:ext cx="706581"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Arial Black" panose="020B0A04020102020204" pitchFamily="34" charset="0"/>
              </a:rPr>
              <a:t>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89"/>
                                        </p:tgtEl>
                                        <p:attrNameLst>
                                          <p:attrName>style.visibility</p:attrName>
                                        </p:attrNameLst>
                                      </p:cBhvr>
                                      <p:to>
                                        <p:strVal val="visible"/>
                                      </p:to>
                                    </p:set>
                                    <p:animEffect transition="in" filter="fade">
                                      <p:cBhvr>
                                        <p:cTn id="7" dur="1000"/>
                                        <p:tgtEl>
                                          <p:spTgt spid="1489"/>
                                        </p:tgtEl>
                                      </p:cBhvr>
                                    </p:animEffect>
                                    <p:anim calcmode="lin" valueType="num">
                                      <p:cBhvr>
                                        <p:cTn id="8" dur="1000" fill="hold"/>
                                        <p:tgtEl>
                                          <p:spTgt spid="1489"/>
                                        </p:tgtEl>
                                        <p:attrNameLst>
                                          <p:attrName>ppt_x</p:attrName>
                                        </p:attrNameLst>
                                      </p:cBhvr>
                                      <p:tavLst>
                                        <p:tav tm="0">
                                          <p:val>
                                            <p:strVal val="#ppt_x"/>
                                          </p:val>
                                        </p:tav>
                                        <p:tav tm="100000">
                                          <p:val>
                                            <p:strVal val="#ppt_x"/>
                                          </p:val>
                                        </p:tav>
                                      </p:tavLst>
                                    </p:anim>
                                    <p:anim calcmode="lin" valueType="num">
                                      <p:cBhvr>
                                        <p:cTn id="9" dur="1000" fill="hold"/>
                                        <p:tgtEl>
                                          <p:spTgt spid="14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00"/>
                                        </p:tgtEl>
                                        <p:attrNameLst>
                                          <p:attrName>style.visibility</p:attrName>
                                        </p:attrNameLst>
                                      </p:cBhvr>
                                      <p:to>
                                        <p:strVal val="visible"/>
                                      </p:to>
                                    </p:set>
                                    <p:animEffect transition="in" filter="fade">
                                      <p:cBhvr>
                                        <p:cTn id="12" dur="1000"/>
                                        <p:tgtEl>
                                          <p:spTgt spid="1500"/>
                                        </p:tgtEl>
                                      </p:cBhvr>
                                    </p:animEffect>
                                    <p:anim calcmode="lin" valueType="num">
                                      <p:cBhvr>
                                        <p:cTn id="13" dur="1000" fill="hold"/>
                                        <p:tgtEl>
                                          <p:spTgt spid="1500"/>
                                        </p:tgtEl>
                                        <p:attrNameLst>
                                          <p:attrName>ppt_x</p:attrName>
                                        </p:attrNameLst>
                                      </p:cBhvr>
                                      <p:tavLst>
                                        <p:tav tm="0">
                                          <p:val>
                                            <p:strVal val="#ppt_x"/>
                                          </p:val>
                                        </p:tav>
                                        <p:tav tm="100000">
                                          <p:val>
                                            <p:strVal val="#ppt_x"/>
                                          </p:val>
                                        </p:tav>
                                      </p:tavLst>
                                    </p:anim>
                                    <p:anim calcmode="lin" valueType="num">
                                      <p:cBhvr>
                                        <p:cTn id="14" dur="1000" fill="hold"/>
                                        <p:tgtEl>
                                          <p:spTgt spid="150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99"/>
                                        </p:tgtEl>
                                        <p:attrNameLst>
                                          <p:attrName>style.visibility</p:attrName>
                                        </p:attrNameLst>
                                      </p:cBhvr>
                                      <p:to>
                                        <p:strVal val="visible"/>
                                      </p:to>
                                    </p:set>
                                    <p:anim calcmode="lin" valueType="num">
                                      <p:cBhvr additive="base">
                                        <p:cTn id="19" dur="500" fill="hold"/>
                                        <p:tgtEl>
                                          <p:spTgt spid="1499"/>
                                        </p:tgtEl>
                                        <p:attrNameLst>
                                          <p:attrName>ppt_x</p:attrName>
                                        </p:attrNameLst>
                                      </p:cBhvr>
                                      <p:tavLst>
                                        <p:tav tm="0">
                                          <p:val>
                                            <p:strVal val="#ppt_x"/>
                                          </p:val>
                                        </p:tav>
                                        <p:tav tm="100000">
                                          <p:val>
                                            <p:strVal val="#ppt_x"/>
                                          </p:val>
                                        </p:tav>
                                      </p:tavLst>
                                    </p:anim>
                                    <p:anim calcmode="lin" valueType="num">
                                      <p:cBhvr additive="base">
                                        <p:cTn id="20" dur="500" fill="hold"/>
                                        <p:tgtEl>
                                          <p:spTgt spid="14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501">
                                            <p:txEl>
                                              <p:pRg st="0" end="0"/>
                                            </p:txEl>
                                          </p:spTgt>
                                        </p:tgtEl>
                                        <p:attrNameLst>
                                          <p:attrName>style.visibility</p:attrName>
                                        </p:attrNameLst>
                                      </p:cBhvr>
                                      <p:to>
                                        <p:strVal val="visible"/>
                                      </p:to>
                                    </p:set>
                                    <p:animEffect transition="in" filter="fade">
                                      <p:cBhvr>
                                        <p:cTn id="25" dur="1000"/>
                                        <p:tgtEl>
                                          <p:spTgt spid="1501">
                                            <p:txEl>
                                              <p:pRg st="0" end="0"/>
                                            </p:txEl>
                                          </p:spTgt>
                                        </p:tgtEl>
                                      </p:cBhvr>
                                    </p:animEffect>
                                    <p:anim calcmode="lin" valueType="num">
                                      <p:cBhvr>
                                        <p:cTn id="26" dur="1000" fill="hold"/>
                                        <p:tgtEl>
                                          <p:spTgt spid="1501">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5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01">
                                            <p:txEl>
                                              <p:pRg st="1" end="1"/>
                                            </p:txEl>
                                          </p:spTgt>
                                        </p:tgtEl>
                                        <p:attrNameLst>
                                          <p:attrName>style.visibility</p:attrName>
                                        </p:attrNameLst>
                                      </p:cBhvr>
                                      <p:to>
                                        <p:strVal val="visible"/>
                                      </p:to>
                                    </p:set>
                                    <p:animEffect transition="in" filter="fade">
                                      <p:cBhvr>
                                        <p:cTn id="32" dur="1000"/>
                                        <p:tgtEl>
                                          <p:spTgt spid="1501">
                                            <p:txEl>
                                              <p:pRg st="1" end="1"/>
                                            </p:txEl>
                                          </p:spTgt>
                                        </p:tgtEl>
                                      </p:cBhvr>
                                    </p:animEffect>
                                    <p:anim calcmode="lin" valueType="num">
                                      <p:cBhvr>
                                        <p:cTn id="33" dur="1000" fill="hold"/>
                                        <p:tgtEl>
                                          <p:spTgt spid="1501">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150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01">
                                            <p:txEl>
                                              <p:pRg st="2" end="2"/>
                                            </p:txEl>
                                          </p:spTgt>
                                        </p:tgtEl>
                                        <p:attrNameLst>
                                          <p:attrName>style.visibility</p:attrName>
                                        </p:attrNameLst>
                                      </p:cBhvr>
                                      <p:to>
                                        <p:strVal val="visible"/>
                                      </p:to>
                                    </p:set>
                                    <p:animEffect transition="in" filter="fade">
                                      <p:cBhvr>
                                        <p:cTn id="39" dur="1000"/>
                                        <p:tgtEl>
                                          <p:spTgt spid="1501">
                                            <p:txEl>
                                              <p:pRg st="2" end="2"/>
                                            </p:txEl>
                                          </p:spTgt>
                                        </p:tgtEl>
                                      </p:cBhvr>
                                    </p:animEffect>
                                    <p:anim calcmode="lin" valueType="num">
                                      <p:cBhvr>
                                        <p:cTn id="40" dur="1000" fill="hold"/>
                                        <p:tgtEl>
                                          <p:spTgt spid="1501">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15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501">
                                            <p:txEl>
                                              <p:pRg st="3" end="3"/>
                                            </p:txEl>
                                          </p:spTgt>
                                        </p:tgtEl>
                                        <p:attrNameLst>
                                          <p:attrName>style.visibility</p:attrName>
                                        </p:attrNameLst>
                                      </p:cBhvr>
                                      <p:to>
                                        <p:strVal val="visible"/>
                                      </p:to>
                                    </p:set>
                                    <p:animEffect transition="in" filter="fade">
                                      <p:cBhvr>
                                        <p:cTn id="46" dur="1000"/>
                                        <p:tgtEl>
                                          <p:spTgt spid="1501">
                                            <p:txEl>
                                              <p:pRg st="3" end="3"/>
                                            </p:txEl>
                                          </p:spTgt>
                                        </p:tgtEl>
                                      </p:cBhvr>
                                    </p:animEffect>
                                    <p:anim calcmode="lin" valueType="num">
                                      <p:cBhvr>
                                        <p:cTn id="47" dur="1000" fill="hold"/>
                                        <p:tgtEl>
                                          <p:spTgt spid="1501">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150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501">
                                            <p:txEl>
                                              <p:pRg st="4" end="4"/>
                                            </p:txEl>
                                          </p:spTgt>
                                        </p:tgtEl>
                                        <p:attrNameLst>
                                          <p:attrName>style.visibility</p:attrName>
                                        </p:attrNameLst>
                                      </p:cBhvr>
                                      <p:to>
                                        <p:strVal val="visible"/>
                                      </p:to>
                                    </p:set>
                                    <p:animEffect transition="in" filter="fade">
                                      <p:cBhvr>
                                        <p:cTn id="53" dur="1000"/>
                                        <p:tgtEl>
                                          <p:spTgt spid="1501">
                                            <p:txEl>
                                              <p:pRg st="4" end="4"/>
                                            </p:txEl>
                                          </p:spTgt>
                                        </p:tgtEl>
                                      </p:cBhvr>
                                    </p:animEffect>
                                    <p:anim calcmode="lin" valueType="num">
                                      <p:cBhvr>
                                        <p:cTn id="54" dur="1000" fill="hold"/>
                                        <p:tgtEl>
                                          <p:spTgt spid="1501">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150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9" grpId="0" animBg="1"/>
      <p:bldP spid="1500" grpId="0"/>
      <p:bldP spid="1499" grpId="0"/>
      <p:bldP spid="150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B2B395-FD2C-469D-8486-766BAA307690}"/>
              </a:ext>
            </a:extLst>
          </p:cNvPr>
          <p:cNvPicPr>
            <a:picLocks noChangeAspect="1"/>
          </p:cNvPicPr>
          <p:nvPr/>
        </p:nvPicPr>
        <p:blipFill>
          <a:blip r:embed="rId2"/>
          <a:stretch>
            <a:fillRect/>
          </a:stretch>
        </p:blipFill>
        <p:spPr>
          <a:xfrm>
            <a:off x="2351314" y="830332"/>
            <a:ext cx="5582338" cy="4039779"/>
          </a:xfrm>
          <a:prstGeom prst="rect">
            <a:avLst/>
          </a:prstGeom>
        </p:spPr>
      </p:pic>
      <p:sp>
        <p:nvSpPr>
          <p:cNvPr id="6" name="TextBox 5">
            <a:extLst>
              <a:ext uri="{FF2B5EF4-FFF2-40B4-BE49-F238E27FC236}">
                <a16:creationId xmlns:a16="http://schemas.microsoft.com/office/drawing/2014/main" id="{D17BF3F7-1119-4F22-9632-E86D795A52F2}"/>
              </a:ext>
            </a:extLst>
          </p:cNvPr>
          <p:cNvSpPr txBox="1"/>
          <p:nvPr/>
        </p:nvSpPr>
        <p:spPr>
          <a:xfrm>
            <a:off x="2101583" y="430306"/>
            <a:ext cx="4940833" cy="338554"/>
          </a:xfrm>
          <a:prstGeom prst="rect">
            <a:avLst/>
          </a:prstGeom>
          <a:noFill/>
        </p:spPr>
        <p:txBody>
          <a:bodyPr wrap="square" rtlCol="0">
            <a:spAutoFit/>
          </a:bodyPr>
          <a:lstStyle/>
          <a:p>
            <a:r>
              <a:rPr lang="en-US" sz="1600"/>
              <a:t>Tạo phê duyệt đối với các công việc đã hoàn thành</a:t>
            </a:r>
          </a:p>
        </p:txBody>
      </p:sp>
    </p:spTree>
    <p:extLst>
      <p:ext uri="{BB962C8B-B14F-4D97-AF65-F5344CB8AC3E}">
        <p14:creationId xmlns:p14="http://schemas.microsoft.com/office/powerpoint/2010/main" val="409365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2034F21-479E-41C3-A06F-6525067DEF1B}"/>
              </a:ext>
            </a:extLst>
          </p:cNvPr>
          <p:cNvSpPr/>
          <p:nvPr/>
        </p:nvSpPr>
        <p:spPr>
          <a:xfrm>
            <a:off x="381320" y="909076"/>
            <a:ext cx="1278431" cy="109405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Ưu</a:t>
            </a:r>
            <a:r>
              <a:rPr lang="en-US" sz="2000" dirty="0"/>
              <a:t> </a:t>
            </a:r>
            <a:r>
              <a:rPr lang="en-US" sz="2000" dirty="0" err="1"/>
              <a:t>điểm</a:t>
            </a:r>
            <a:endParaRPr lang="en-US" sz="2000" dirty="0"/>
          </a:p>
        </p:txBody>
      </p:sp>
      <p:pic>
        <p:nvPicPr>
          <p:cNvPr id="6" name="Picture 5">
            <a:extLst>
              <a:ext uri="{FF2B5EF4-FFF2-40B4-BE49-F238E27FC236}">
                <a16:creationId xmlns:a16="http://schemas.microsoft.com/office/drawing/2014/main" id="{D4F8EFB7-B503-47C7-B4C8-B50134FE4A48}"/>
              </a:ext>
            </a:extLst>
          </p:cNvPr>
          <p:cNvPicPr>
            <a:picLocks noChangeAspect="1"/>
          </p:cNvPicPr>
          <p:nvPr/>
        </p:nvPicPr>
        <p:blipFill>
          <a:blip r:embed="rId2"/>
          <a:stretch>
            <a:fillRect/>
          </a:stretch>
        </p:blipFill>
        <p:spPr>
          <a:xfrm>
            <a:off x="1814393" y="391887"/>
            <a:ext cx="7006877" cy="2832441"/>
          </a:xfrm>
          <a:prstGeom prst="rect">
            <a:avLst/>
          </a:prstGeom>
        </p:spPr>
      </p:pic>
      <p:sp>
        <p:nvSpPr>
          <p:cNvPr id="7" name="Rectangle: Rounded Corners 6">
            <a:extLst>
              <a:ext uri="{FF2B5EF4-FFF2-40B4-BE49-F238E27FC236}">
                <a16:creationId xmlns:a16="http://schemas.microsoft.com/office/drawing/2014/main" id="{01420F61-F9EF-4A71-95DB-A3E5720CA4A4}"/>
              </a:ext>
            </a:extLst>
          </p:cNvPr>
          <p:cNvSpPr/>
          <p:nvPr/>
        </p:nvSpPr>
        <p:spPr>
          <a:xfrm>
            <a:off x="289112" y="3612540"/>
            <a:ext cx="2051637" cy="64545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Nhược điểm</a:t>
            </a:r>
          </a:p>
        </p:txBody>
      </p:sp>
      <p:sp>
        <p:nvSpPr>
          <p:cNvPr id="8" name="TextBox 7">
            <a:extLst>
              <a:ext uri="{FF2B5EF4-FFF2-40B4-BE49-F238E27FC236}">
                <a16:creationId xmlns:a16="http://schemas.microsoft.com/office/drawing/2014/main" id="{9EC881D8-E796-4E4F-A4E0-4891421A1180}"/>
              </a:ext>
            </a:extLst>
          </p:cNvPr>
          <p:cNvSpPr txBox="1"/>
          <p:nvPr/>
        </p:nvSpPr>
        <p:spPr>
          <a:xfrm>
            <a:off x="2604888" y="4111649"/>
            <a:ext cx="5202091" cy="954107"/>
          </a:xfrm>
          <a:prstGeom prst="rect">
            <a:avLst/>
          </a:prstGeom>
          <a:noFill/>
        </p:spPr>
        <p:txBody>
          <a:bodyPr wrap="square" rtlCol="0">
            <a:spAutoFit/>
          </a:bodyPr>
          <a:lstStyle/>
          <a:p>
            <a:r>
              <a:rPr lang="en-US" b="1"/>
              <a:t>- Giá thành cao</a:t>
            </a:r>
          </a:p>
          <a:p>
            <a:r>
              <a:rPr lang="en-US" b="1"/>
              <a:t>- </a:t>
            </a:r>
            <a:r>
              <a:rPr lang="vi-VN" b="1"/>
              <a:t>Chưa hỗ trợ tích hợp với các phần mềm khác trên cùng một nền tảng để liên kết công việc và đồng bộ dữ liệu.</a:t>
            </a:r>
          </a:p>
          <a:p>
            <a:endParaRPr lang="en-US" b="1"/>
          </a:p>
        </p:txBody>
      </p:sp>
    </p:spTree>
    <p:extLst>
      <p:ext uri="{BB962C8B-B14F-4D97-AF65-F5344CB8AC3E}">
        <p14:creationId xmlns:p14="http://schemas.microsoft.com/office/powerpoint/2010/main" val="2472378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ách tải vài cài đặt Trello cho máy tính, PC đơn giản, chi tiết nhất">
            <a:extLst>
              <a:ext uri="{FF2B5EF4-FFF2-40B4-BE49-F238E27FC236}">
                <a16:creationId xmlns:a16="http://schemas.microsoft.com/office/drawing/2014/main" id="{CE29E437-487A-4365-ACEA-56343FE76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081" y="971331"/>
            <a:ext cx="4130080" cy="3816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0">
            <a:extLst>
              <a:ext uri="{FF2B5EF4-FFF2-40B4-BE49-F238E27FC236}">
                <a16:creationId xmlns:a16="http://schemas.microsoft.com/office/drawing/2014/main" id="{EC1CAEB8-E858-4B83-AEF4-7C6BC7D816CF}"/>
              </a:ext>
            </a:extLst>
          </p:cNvPr>
          <p:cNvSpPr txBox="1">
            <a:spLocks noGrp="1"/>
          </p:cNvSpPr>
          <p:nvPr>
            <p:ph type="title"/>
          </p:nvPr>
        </p:nvSpPr>
        <p:spPr>
          <a:xfrm>
            <a:off x="773800" y="378139"/>
            <a:ext cx="7596600" cy="61552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a:t>2.4 Phần mềm Trello</a:t>
            </a:r>
          </a:p>
        </p:txBody>
      </p:sp>
      <p:pic>
        <p:nvPicPr>
          <p:cNvPr id="11" name="Picture 10">
            <a:extLst>
              <a:ext uri="{FF2B5EF4-FFF2-40B4-BE49-F238E27FC236}">
                <a16:creationId xmlns:a16="http://schemas.microsoft.com/office/drawing/2014/main" id="{EF407158-E149-4B52-B555-CD473D935B29}"/>
              </a:ext>
            </a:extLst>
          </p:cNvPr>
          <p:cNvPicPr>
            <a:picLocks noChangeAspect="1"/>
          </p:cNvPicPr>
          <p:nvPr/>
        </p:nvPicPr>
        <p:blipFill>
          <a:blip r:embed="rId3"/>
          <a:stretch>
            <a:fillRect/>
          </a:stretch>
        </p:blipFill>
        <p:spPr>
          <a:xfrm>
            <a:off x="590843" y="982649"/>
            <a:ext cx="3798077" cy="3816359"/>
          </a:xfrm>
          <a:prstGeom prst="rect">
            <a:avLst/>
          </a:prstGeom>
        </p:spPr>
      </p:pic>
    </p:spTree>
    <p:extLst>
      <p:ext uri="{BB962C8B-B14F-4D97-AF65-F5344CB8AC3E}">
        <p14:creationId xmlns:p14="http://schemas.microsoft.com/office/powerpoint/2010/main" val="1467917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524EC1-A8D0-4706-A9F8-55F70BB128CC}"/>
              </a:ext>
            </a:extLst>
          </p:cNvPr>
          <p:cNvPicPr>
            <a:picLocks noChangeAspect="1"/>
          </p:cNvPicPr>
          <p:nvPr/>
        </p:nvPicPr>
        <p:blipFill>
          <a:blip r:embed="rId2"/>
          <a:stretch>
            <a:fillRect/>
          </a:stretch>
        </p:blipFill>
        <p:spPr>
          <a:xfrm>
            <a:off x="175846" y="179802"/>
            <a:ext cx="8792308" cy="4783895"/>
          </a:xfrm>
          <a:prstGeom prst="rect">
            <a:avLst/>
          </a:prstGeom>
        </p:spPr>
      </p:pic>
    </p:spTree>
    <p:extLst>
      <p:ext uri="{BB962C8B-B14F-4D97-AF65-F5344CB8AC3E}">
        <p14:creationId xmlns:p14="http://schemas.microsoft.com/office/powerpoint/2010/main" val="4054756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5154-4DAD-4377-A388-7F079085633B}"/>
              </a:ext>
            </a:extLst>
          </p:cNvPr>
          <p:cNvSpPr>
            <a:spLocks noGrp="1"/>
          </p:cNvSpPr>
          <p:nvPr>
            <p:ph type="title"/>
          </p:nvPr>
        </p:nvSpPr>
        <p:spPr/>
        <p:txBody>
          <a:bodyPr/>
          <a:lstStyle/>
          <a:p>
            <a:r>
              <a:rPr lang="vi-VN" dirty="0"/>
              <a:t>Cấu tạo chính </a:t>
            </a:r>
            <a:endParaRPr lang="en-US" dirty="0"/>
          </a:p>
        </p:txBody>
      </p:sp>
      <p:pic>
        <p:nvPicPr>
          <p:cNvPr id="2056" name="Picture 8" descr="Tối ưu hóa năng suất công việc với #Trello | Agile Breakfast">
            <a:extLst>
              <a:ext uri="{FF2B5EF4-FFF2-40B4-BE49-F238E27FC236}">
                <a16:creationId xmlns:a16="http://schemas.microsoft.com/office/drawing/2014/main" id="{ED469E11-C193-4911-922B-9FDD2BE92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1119915"/>
            <a:ext cx="3346792" cy="34840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A364DB-89F2-4644-9BF0-1A2C55230F7D}"/>
              </a:ext>
            </a:extLst>
          </p:cNvPr>
          <p:cNvPicPr>
            <a:picLocks noChangeAspect="1"/>
          </p:cNvPicPr>
          <p:nvPr/>
        </p:nvPicPr>
        <p:blipFill>
          <a:blip r:embed="rId3"/>
          <a:stretch>
            <a:fillRect/>
          </a:stretch>
        </p:blipFill>
        <p:spPr>
          <a:xfrm>
            <a:off x="486654" y="1124311"/>
            <a:ext cx="5029200" cy="3484085"/>
          </a:xfrm>
          <a:prstGeom prst="rect">
            <a:avLst/>
          </a:prstGeom>
        </p:spPr>
      </p:pic>
    </p:spTree>
    <p:extLst>
      <p:ext uri="{BB962C8B-B14F-4D97-AF65-F5344CB8AC3E}">
        <p14:creationId xmlns:p14="http://schemas.microsoft.com/office/powerpoint/2010/main" val="238347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C1A31A-7DA3-494B-B889-E2B9938786C0}"/>
              </a:ext>
            </a:extLst>
          </p:cNvPr>
          <p:cNvPicPr>
            <a:picLocks noChangeAspect="1"/>
          </p:cNvPicPr>
          <p:nvPr/>
        </p:nvPicPr>
        <p:blipFill>
          <a:blip r:embed="rId2"/>
          <a:stretch>
            <a:fillRect/>
          </a:stretch>
        </p:blipFill>
        <p:spPr>
          <a:xfrm>
            <a:off x="432214" y="1606023"/>
            <a:ext cx="2571239" cy="2041325"/>
          </a:xfrm>
          <a:prstGeom prst="rect">
            <a:avLst/>
          </a:prstGeom>
        </p:spPr>
      </p:pic>
      <p:pic>
        <p:nvPicPr>
          <p:cNvPr id="7" name="Picture 6">
            <a:extLst>
              <a:ext uri="{FF2B5EF4-FFF2-40B4-BE49-F238E27FC236}">
                <a16:creationId xmlns:a16="http://schemas.microsoft.com/office/drawing/2014/main" id="{F2E22389-D4A5-4C82-A777-08CA319851F5}"/>
              </a:ext>
            </a:extLst>
          </p:cNvPr>
          <p:cNvPicPr>
            <a:picLocks noChangeAspect="1"/>
          </p:cNvPicPr>
          <p:nvPr/>
        </p:nvPicPr>
        <p:blipFill>
          <a:blip r:embed="rId3"/>
          <a:stretch>
            <a:fillRect/>
          </a:stretch>
        </p:blipFill>
        <p:spPr>
          <a:xfrm>
            <a:off x="3186737" y="1606023"/>
            <a:ext cx="2517713" cy="2041637"/>
          </a:xfrm>
          <a:prstGeom prst="rect">
            <a:avLst/>
          </a:prstGeom>
        </p:spPr>
      </p:pic>
      <p:pic>
        <p:nvPicPr>
          <p:cNvPr id="9" name="Picture 8">
            <a:extLst>
              <a:ext uri="{FF2B5EF4-FFF2-40B4-BE49-F238E27FC236}">
                <a16:creationId xmlns:a16="http://schemas.microsoft.com/office/drawing/2014/main" id="{787AE6C7-1D1C-4AA1-BB18-C46A55BF93F8}"/>
              </a:ext>
            </a:extLst>
          </p:cNvPr>
          <p:cNvPicPr>
            <a:picLocks noChangeAspect="1"/>
          </p:cNvPicPr>
          <p:nvPr/>
        </p:nvPicPr>
        <p:blipFill>
          <a:blip r:embed="rId4"/>
          <a:stretch>
            <a:fillRect/>
          </a:stretch>
        </p:blipFill>
        <p:spPr>
          <a:xfrm>
            <a:off x="5887734" y="1606023"/>
            <a:ext cx="2391103" cy="2069889"/>
          </a:xfrm>
          <a:prstGeom prst="rect">
            <a:avLst/>
          </a:prstGeom>
        </p:spPr>
      </p:pic>
      <p:pic>
        <p:nvPicPr>
          <p:cNvPr id="13" name="Picture 12">
            <a:extLst>
              <a:ext uri="{FF2B5EF4-FFF2-40B4-BE49-F238E27FC236}">
                <a16:creationId xmlns:a16="http://schemas.microsoft.com/office/drawing/2014/main" id="{289F8811-7609-407C-8854-E87AC5B06190}"/>
              </a:ext>
            </a:extLst>
          </p:cNvPr>
          <p:cNvPicPr>
            <a:picLocks noChangeAspect="1"/>
          </p:cNvPicPr>
          <p:nvPr/>
        </p:nvPicPr>
        <p:blipFill>
          <a:blip r:embed="rId5"/>
          <a:stretch>
            <a:fillRect/>
          </a:stretch>
        </p:blipFill>
        <p:spPr>
          <a:xfrm>
            <a:off x="2277610" y="252309"/>
            <a:ext cx="4237087" cy="685859"/>
          </a:xfrm>
          <a:prstGeom prst="rect">
            <a:avLst/>
          </a:prstGeom>
        </p:spPr>
      </p:pic>
    </p:spTree>
    <p:extLst>
      <p:ext uri="{BB962C8B-B14F-4D97-AF65-F5344CB8AC3E}">
        <p14:creationId xmlns:p14="http://schemas.microsoft.com/office/powerpoint/2010/main" val="671868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51531-AD88-483B-B6A1-242BD96AE5EE}"/>
              </a:ext>
            </a:extLst>
          </p:cNvPr>
          <p:cNvPicPr>
            <a:picLocks noChangeAspect="1"/>
          </p:cNvPicPr>
          <p:nvPr/>
        </p:nvPicPr>
        <p:blipFill>
          <a:blip r:embed="rId2"/>
          <a:stretch>
            <a:fillRect/>
          </a:stretch>
        </p:blipFill>
        <p:spPr>
          <a:xfrm>
            <a:off x="2338480" y="231208"/>
            <a:ext cx="4214225" cy="685859"/>
          </a:xfrm>
          <a:prstGeom prst="rect">
            <a:avLst/>
          </a:prstGeom>
        </p:spPr>
      </p:pic>
      <p:pic>
        <p:nvPicPr>
          <p:cNvPr id="6" name="Picture 5">
            <a:extLst>
              <a:ext uri="{FF2B5EF4-FFF2-40B4-BE49-F238E27FC236}">
                <a16:creationId xmlns:a16="http://schemas.microsoft.com/office/drawing/2014/main" id="{12E59FF1-7E48-4864-9E32-39B5E7A3A757}"/>
              </a:ext>
            </a:extLst>
          </p:cNvPr>
          <p:cNvPicPr>
            <a:picLocks noChangeAspect="1"/>
          </p:cNvPicPr>
          <p:nvPr/>
        </p:nvPicPr>
        <p:blipFill>
          <a:blip r:embed="rId3"/>
          <a:stretch>
            <a:fillRect/>
          </a:stretch>
        </p:blipFill>
        <p:spPr>
          <a:xfrm>
            <a:off x="485740" y="1625974"/>
            <a:ext cx="2517713" cy="2046214"/>
          </a:xfrm>
          <a:prstGeom prst="rect">
            <a:avLst/>
          </a:prstGeom>
        </p:spPr>
      </p:pic>
      <p:pic>
        <p:nvPicPr>
          <p:cNvPr id="10" name="Picture 9">
            <a:extLst>
              <a:ext uri="{FF2B5EF4-FFF2-40B4-BE49-F238E27FC236}">
                <a16:creationId xmlns:a16="http://schemas.microsoft.com/office/drawing/2014/main" id="{B7B96364-2A4B-4F5A-8212-D3B699EC67A8}"/>
              </a:ext>
            </a:extLst>
          </p:cNvPr>
          <p:cNvPicPr>
            <a:picLocks noChangeAspect="1"/>
          </p:cNvPicPr>
          <p:nvPr/>
        </p:nvPicPr>
        <p:blipFill>
          <a:blip r:embed="rId4"/>
          <a:stretch>
            <a:fillRect/>
          </a:stretch>
        </p:blipFill>
        <p:spPr>
          <a:xfrm>
            <a:off x="3075443" y="1625974"/>
            <a:ext cx="2589702" cy="2069889"/>
          </a:xfrm>
          <a:prstGeom prst="rect">
            <a:avLst/>
          </a:prstGeom>
        </p:spPr>
      </p:pic>
      <p:pic>
        <p:nvPicPr>
          <p:cNvPr id="12" name="Picture 11">
            <a:extLst>
              <a:ext uri="{FF2B5EF4-FFF2-40B4-BE49-F238E27FC236}">
                <a16:creationId xmlns:a16="http://schemas.microsoft.com/office/drawing/2014/main" id="{056E28DB-3A2E-4458-9882-B084003AEAAC}"/>
              </a:ext>
            </a:extLst>
          </p:cNvPr>
          <p:cNvPicPr>
            <a:picLocks noChangeAspect="1"/>
          </p:cNvPicPr>
          <p:nvPr/>
        </p:nvPicPr>
        <p:blipFill>
          <a:blip r:embed="rId5"/>
          <a:stretch>
            <a:fillRect/>
          </a:stretch>
        </p:blipFill>
        <p:spPr>
          <a:xfrm>
            <a:off x="5809956" y="1625974"/>
            <a:ext cx="2461847" cy="2033504"/>
          </a:xfrm>
          <a:prstGeom prst="rect">
            <a:avLst/>
          </a:prstGeom>
        </p:spPr>
      </p:pic>
    </p:spTree>
    <p:extLst>
      <p:ext uri="{BB962C8B-B14F-4D97-AF65-F5344CB8AC3E}">
        <p14:creationId xmlns:p14="http://schemas.microsoft.com/office/powerpoint/2010/main" val="2234975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ED265F-7525-4F2B-86F4-9254AC058659}"/>
              </a:ext>
            </a:extLst>
          </p:cNvPr>
          <p:cNvSpPr txBox="1"/>
          <p:nvPr/>
        </p:nvSpPr>
        <p:spPr>
          <a:xfrm>
            <a:off x="653143" y="608341"/>
            <a:ext cx="4472107" cy="584775"/>
          </a:xfrm>
          <a:prstGeom prst="rect">
            <a:avLst/>
          </a:prstGeom>
          <a:noFill/>
        </p:spPr>
        <p:txBody>
          <a:bodyPr wrap="square" rtlCol="0">
            <a:spAutoFit/>
          </a:bodyPr>
          <a:lstStyle/>
          <a:p>
            <a:r>
              <a:rPr lang="en-US" sz="3200"/>
              <a:t>2.5 Tài liệu tham khảo</a:t>
            </a:r>
          </a:p>
        </p:txBody>
      </p:sp>
      <p:sp>
        <p:nvSpPr>
          <p:cNvPr id="5" name="TextBox 4">
            <a:extLst>
              <a:ext uri="{FF2B5EF4-FFF2-40B4-BE49-F238E27FC236}">
                <a16:creationId xmlns:a16="http://schemas.microsoft.com/office/drawing/2014/main" id="{EBC5C48D-4BAA-4B0B-ACDE-C40ADBE3CBB1}"/>
              </a:ext>
            </a:extLst>
          </p:cNvPr>
          <p:cNvSpPr txBox="1"/>
          <p:nvPr/>
        </p:nvSpPr>
        <p:spPr>
          <a:xfrm>
            <a:off x="653143" y="2263973"/>
            <a:ext cx="5878286" cy="400110"/>
          </a:xfrm>
          <a:prstGeom prst="rect">
            <a:avLst/>
          </a:prstGeom>
          <a:noFill/>
        </p:spPr>
        <p:txBody>
          <a:bodyPr wrap="square" rtlCol="0">
            <a:spAutoFit/>
          </a:bodyPr>
          <a:lstStyle/>
          <a:p>
            <a:r>
              <a:rPr lang="en-US" sz="2000"/>
              <a:t>- https://amis.misa.vn/amis-cong-viec/</a:t>
            </a:r>
          </a:p>
        </p:txBody>
      </p:sp>
      <p:sp>
        <p:nvSpPr>
          <p:cNvPr id="6" name="TextBox 5">
            <a:extLst>
              <a:ext uri="{FF2B5EF4-FFF2-40B4-BE49-F238E27FC236}">
                <a16:creationId xmlns:a16="http://schemas.microsoft.com/office/drawing/2014/main" id="{B61B52BB-82A9-47C5-8E56-1083E63411B3}"/>
              </a:ext>
            </a:extLst>
          </p:cNvPr>
          <p:cNvSpPr txBox="1"/>
          <p:nvPr/>
        </p:nvSpPr>
        <p:spPr>
          <a:xfrm>
            <a:off x="653143" y="1528624"/>
            <a:ext cx="7238360" cy="707886"/>
          </a:xfrm>
          <a:prstGeom prst="rect">
            <a:avLst/>
          </a:prstGeom>
          <a:noFill/>
        </p:spPr>
        <p:txBody>
          <a:bodyPr wrap="square" rtlCol="0">
            <a:spAutoFit/>
          </a:bodyPr>
          <a:lstStyle/>
          <a:p>
            <a:r>
              <a:rPr lang="en-US" sz="2000"/>
              <a:t>- https://vitranet24.com/tin-quan-ly/6-buoc-quan-ly-tien-do-hieu-qua-trong-quan-ly-du-an.html</a:t>
            </a:r>
          </a:p>
        </p:txBody>
      </p:sp>
    </p:spTree>
    <p:extLst>
      <p:ext uri="{BB962C8B-B14F-4D97-AF65-F5344CB8AC3E}">
        <p14:creationId xmlns:p14="http://schemas.microsoft.com/office/powerpoint/2010/main" val="67582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grpSp>
        <p:nvGrpSpPr>
          <p:cNvPr id="1506" name="Google Shape;1506;p30"/>
          <p:cNvGrpSpPr/>
          <p:nvPr/>
        </p:nvGrpSpPr>
        <p:grpSpPr>
          <a:xfrm>
            <a:off x="5174100" y="1051374"/>
            <a:ext cx="2614010" cy="3662205"/>
            <a:chOff x="5174100" y="1051374"/>
            <a:chExt cx="2614010" cy="3662205"/>
          </a:xfrm>
        </p:grpSpPr>
        <p:sp>
          <p:nvSpPr>
            <p:cNvPr id="1507" name="Google Shape;1507;p30"/>
            <p:cNvSpPr/>
            <p:nvPr/>
          </p:nvSpPr>
          <p:spPr>
            <a:xfrm>
              <a:off x="5174100" y="1915153"/>
              <a:ext cx="2575638" cy="2246344"/>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5337850" y="1051374"/>
              <a:ext cx="856999" cy="747465"/>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7119008" y="4130023"/>
              <a:ext cx="669102" cy="583556"/>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3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rial" panose="020B0604020202020204" pitchFamily="34" charset="0"/>
                <a:cs typeface="Arial" panose="020B0604020202020204" pitchFamily="34" charset="0"/>
              </a:rPr>
              <a:t>1.1 </a:t>
            </a:r>
            <a:r>
              <a:rPr lang="en">
                <a:latin typeface="Arial" panose="020B0604020202020204" pitchFamily="34" charset="0"/>
                <a:cs typeface="Arial" panose="020B0604020202020204" pitchFamily="34" charset="0"/>
              </a:rPr>
              <a:t>Giới </a:t>
            </a:r>
            <a:r>
              <a:rPr lang="vi-VN">
                <a:latin typeface="Arial" panose="020B0604020202020204" pitchFamily="34" charset="0"/>
                <a:cs typeface="Arial" panose="020B0604020202020204" pitchFamily="34" charset="0"/>
              </a:rPr>
              <a:t>thiệu Quản lý mã nguồn</a:t>
            </a:r>
            <a:endParaRPr dirty="0">
              <a:latin typeface="Arial" panose="020B0604020202020204" pitchFamily="34" charset="0"/>
              <a:cs typeface="Arial" panose="020B0604020202020204" pitchFamily="34" charset="0"/>
            </a:endParaRPr>
          </a:p>
        </p:txBody>
      </p:sp>
      <p:sp>
        <p:nvSpPr>
          <p:cNvPr id="1511" name="Google Shape;1511;p30"/>
          <p:cNvSpPr txBox="1">
            <a:spLocks noGrp="1"/>
          </p:cNvSpPr>
          <p:nvPr>
            <p:ph type="title" idx="2"/>
          </p:nvPr>
        </p:nvSpPr>
        <p:spPr>
          <a:xfrm>
            <a:off x="523011" y="1190669"/>
            <a:ext cx="3357614" cy="2970827"/>
          </a:xfrm>
          <a:prstGeom prst="rect">
            <a:avLst/>
          </a:prstGeom>
        </p:spPr>
        <p:txBody>
          <a:bodyPr spcFirstLastPara="1" wrap="square" lIns="91425" tIns="91425" rIns="91425" bIns="91425" anchor="t" anchorCtr="0">
            <a:noAutofit/>
          </a:bodyPr>
          <a:lstStyle/>
          <a:p>
            <a:pPr lvl="0" algn="just">
              <a:buNone/>
            </a:pPr>
            <a:r>
              <a:rPr lang="vi-VN" sz="1800">
                <a:latin typeface="Arial" panose="020B0604020202020204" pitchFamily="34" charset="0"/>
                <a:cs typeface="Arial" panose="020B0604020202020204" pitchFamily="34" charset="0"/>
              </a:rPr>
              <a:t>Quản lý mã nguồn - </a:t>
            </a:r>
            <a:r>
              <a:rPr lang="en-US" sz="1800">
                <a:latin typeface="Arial" panose="020B0604020202020204" pitchFamily="34" charset="0"/>
                <a:cs typeface="Arial" panose="020B0604020202020204" pitchFamily="34" charset="0"/>
              </a:rPr>
              <a:t>(Version control system – VCS)</a:t>
            </a:r>
            <a:r>
              <a:rPr lang="vi-VN" sz="1800">
                <a:latin typeface="Arial" panose="020B0604020202020204" pitchFamily="34" charset="0"/>
                <a:cs typeface="Arial" panose="020B0604020202020204" pitchFamily="34" charset="0"/>
              </a:rPr>
              <a:t> là một hệ thống được sử dụng trong việc phát triển phần mềm, giúp lưu trữ và ghi nhận sự thay đổi của các tập tin, mã nguồn theo thời gian, nhờ đó hệ thống có thể theo dõi việc cập nhật sửa đổi mã nguồn của các thành viên trong suốt quá trình làm dự án.</a:t>
            </a:r>
            <a:endParaRPr sz="1800" dirty="0">
              <a:latin typeface="Arial" panose="020B0604020202020204" pitchFamily="34" charset="0"/>
              <a:cs typeface="Arial" panose="020B0604020202020204" pitchFamily="34" charset="0"/>
            </a:endParaRPr>
          </a:p>
        </p:txBody>
      </p:sp>
      <p:sp>
        <p:nvSpPr>
          <p:cNvPr id="1513" name="Google Shape;1513;p30"/>
          <p:cNvSpPr/>
          <p:nvPr/>
        </p:nvSpPr>
        <p:spPr>
          <a:xfrm>
            <a:off x="6194849" y="3374449"/>
            <a:ext cx="750372" cy="654429"/>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9AC0794-9651-418D-B7DF-8E6689A325FA}"/>
              </a:ext>
            </a:extLst>
          </p:cNvPr>
          <p:cNvPicPr>
            <a:picLocks noChangeAspect="1"/>
          </p:cNvPicPr>
          <p:nvPr/>
        </p:nvPicPr>
        <p:blipFill>
          <a:blip r:embed="rId3"/>
          <a:stretch>
            <a:fillRect/>
          </a:stretch>
        </p:blipFill>
        <p:spPr>
          <a:xfrm>
            <a:off x="4041096" y="1190669"/>
            <a:ext cx="4579893" cy="3083196"/>
          </a:xfrm>
          <a:prstGeom prst="rect">
            <a:avLst/>
          </a:prstGeom>
        </p:spPr>
      </p:pic>
      <p:sp>
        <p:nvSpPr>
          <p:cNvPr id="10" name="Oval 9">
            <a:extLst>
              <a:ext uri="{FF2B5EF4-FFF2-40B4-BE49-F238E27FC236}">
                <a16:creationId xmlns:a16="http://schemas.microsoft.com/office/drawing/2014/main" id="{B0F66C12-44B1-4609-86A1-4674EB571834}"/>
              </a:ext>
            </a:extLst>
          </p:cNvPr>
          <p:cNvSpPr/>
          <p:nvPr/>
        </p:nvSpPr>
        <p:spPr>
          <a:xfrm>
            <a:off x="-90055" y="4561609"/>
            <a:ext cx="706581"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Arial Black" panose="020B0A04020102020204" pitchFamily="34" charset="0"/>
              </a:rPr>
              <a:t>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10"/>
                                        </p:tgtEl>
                                        <p:attrNameLst>
                                          <p:attrName>style.visibility</p:attrName>
                                        </p:attrNameLst>
                                      </p:cBhvr>
                                      <p:to>
                                        <p:strVal val="visible"/>
                                      </p:to>
                                    </p:set>
                                    <p:animEffect transition="in" filter="circle(in)">
                                      <p:cBhvr>
                                        <p:cTn id="7" dur="2000"/>
                                        <p:tgtEl>
                                          <p:spTgt spid="15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11"/>
                                        </p:tgtEl>
                                        <p:attrNameLst>
                                          <p:attrName>style.visibility</p:attrName>
                                        </p:attrNameLst>
                                      </p:cBhvr>
                                      <p:to>
                                        <p:strVal val="visible"/>
                                      </p:to>
                                    </p:set>
                                    <p:animEffect transition="in" filter="fade">
                                      <p:cBhvr>
                                        <p:cTn id="12" dur="1000"/>
                                        <p:tgtEl>
                                          <p:spTgt spid="1511"/>
                                        </p:tgtEl>
                                      </p:cBhvr>
                                    </p:animEffect>
                                    <p:anim calcmode="lin" valueType="num">
                                      <p:cBhvr>
                                        <p:cTn id="13" dur="1000" fill="hold"/>
                                        <p:tgtEl>
                                          <p:spTgt spid="1511"/>
                                        </p:tgtEl>
                                        <p:attrNameLst>
                                          <p:attrName>ppt_x</p:attrName>
                                        </p:attrNameLst>
                                      </p:cBhvr>
                                      <p:tavLst>
                                        <p:tav tm="0">
                                          <p:val>
                                            <p:strVal val="#ppt_x"/>
                                          </p:val>
                                        </p:tav>
                                        <p:tav tm="100000">
                                          <p:val>
                                            <p:strVal val="#ppt_x"/>
                                          </p:val>
                                        </p:tav>
                                      </p:tavLst>
                                    </p:anim>
                                    <p:anim calcmode="lin" valueType="num">
                                      <p:cBhvr>
                                        <p:cTn id="14" dur="1000" fill="hold"/>
                                        <p:tgtEl>
                                          <p:spTgt spid="15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0" grpId="0"/>
      <p:bldP spid="15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76CE-70FB-46FA-9C1F-75C83AA6846B}"/>
              </a:ext>
            </a:extLst>
          </p:cNvPr>
          <p:cNvSpPr>
            <a:spLocks noGrp="1"/>
          </p:cNvSpPr>
          <p:nvPr>
            <p:ph type="title"/>
          </p:nvPr>
        </p:nvSpPr>
        <p:spPr>
          <a:xfrm>
            <a:off x="952220" y="259610"/>
            <a:ext cx="7596600" cy="292800"/>
          </a:xfrm>
        </p:spPr>
        <p:txBody>
          <a:bodyPr/>
          <a:lstStyle/>
          <a:p>
            <a:r>
              <a:rPr lang="vi-VN">
                <a:latin typeface="Arial" panose="020B0604020202020204" pitchFamily="34" charset="0"/>
                <a:cs typeface="Arial" panose="020B0604020202020204" pitchFamily="34" charset="0"/>
              </a:rPr>
              <a:t>1.2 Mô hình hoạt động</a:t>
            </a:r>
            <a:endParaRPr lang="en-US">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73511755-0400-4F57-BCF8-0C2638FFC8DF}"/>
              </a:ext>
            </a:extLst>
          </p:cNvPr>
          <p:cNvSpPr>
            <a:spLocks noGrp="1"/>
          </p:cNvSpPr>
          <p:nvPr>
            <p:ph type="title" idx="2"/>
          </p:nvPr>
        </p:nvSpPr>
        <p:spPr>
          <a:xfrm>
            <a:off x="267176" y="1343050"/>
            <a:ext cx="4367400" cy="2604300"/>
          </a:xfrm>
        </p:spPr>
        <p:txBody>
          <a:bodyPr/>
          <a:lstStyle/>
          <a:p>
            <a:r>
              <a:rPr lang="en-US" sz="1800" b="0" i="0">
                <a:solidFill>
                  <a:schemeClr val="tx1"/>
                </a:solidFill>
                <a:effectLst/>
                <a:latin typeface="Arial" panose="020B0604020202020204" pitchFamily="34" charset="0"/>
              </a:rPr>
              <a:t>Điển hình của hệ thống quản lý phiên bản mã nguồn sử dụng mô hình tập trung là SVN (Subversion).</a:t>
            </a:r>
            <a:r>
              <a:rPr lang="vi-VN" sz="1800" b="0" i="0">
                <a:solidFill>
                  <a:schemeClr val="tx1"/>
                </a:solidFill>
                <a:effectLst/>
                <a:latin typeface="Arial" panose="020B0604020202020204" pitchFamily="34" charset="0"/>
              </a:rPr>
              <a:t> Mô hình sử dụng kiến trúc Client-Server. </a:t>
            </a:r>
            <a:br>
              <a:rPr lang="vi-VN" sz="1800" b="0" i="0">
                <a:solidFill>
                  <a:schemeClr val="tx1"/>
                </a:solidFill>
                <a:effectLst/>
                <a:latin typeface="Arial" panose="020B0604020202020204" pitchFamily="34" charset="0"/>
              </a:rPr>
            </a:br>
            <a:r>
              <a:rPr lang="vi-VN" sz="1800" b="0" i="0">
                <a:solidFill>
                  <a:schemeClr val="tx1"/>
                </a:solidFill>
                <a:effectLst/>
                <a:latin typeface="Arial" panose="020B0604020202020204" pitchFamily="34" charset="0"/>
              </a:rPr>
              <a:t>Server đóng vai trò là một kho dữ liệu (Repository) duy nhất lưu trữ tất cả các tập tin, mã nguồn, thay đổi… Các client sẽ kết nối đến server để lấy phiên bản mới nhất của mã nguồn về máy (check out) và cập nhật tất cả các thay đổi lên server (commit).</a:t>
            </a:r>
            <a:endParaRPr lang="en-US" sz="1800">
              <a:solidFill>
                <a:schemeClr val="tx1"/>
              </a:solidFill>
            </a:endParaRPr>
          </a:p>
        </p:txBody>
      </p:sp>
      <p:pic>
        <p:nvPicPr>
          <p:cNvPr id="5" name="Picture 4">
            <a:extLst>
              <a:ext uri="{FF2B5EF4-FFF2-40B4-BE49-F238E27FC236}">
                <a16:creationId xmlns:a16="http://schemas.microsoft.com/office/drawing/2014/main" id="{39A37DD2-2236-424F-81CA-6CD1ED3585F2}"/>
              </a:ext>
            </a:extLst>
          </p:cNvPr>
          <p:cNvPicPr>
            <a:picLocks noChangeAspect="1"/>
          </p:cNvPicPr>
          <p:nvPr/>
        </p:nvPicPr>
        <p:blipFill>
          <a:blip r:embed="rId2"/>
          <a:stretch>
            <a:fillRect/>
          </a:stretch>
        </p:blipFill>
        <p:spPr>
          <a:xfrm>
            <a:off x="4572000" y="1089964"/>
            <a:ext cx="4849763" cy="3244143"/>
          </a:xfrm>
          <a:prstGeom prst="rect">
            <a:avLst/>
          </a:prstGeom>
        </p:spPr>
      </p:pic>
      <p:sp>
        <p:nvSpPr>
          <p:cNvPr id="6" name="Title 1">
            <a:extLst>
              <a:ext uri="{FF2B5EF4-FFF2-40B4-BE49-F238E27FC236}">
                <a16:creationId xmlns:a16="http://schemas.microsoft.com/office/drawing/2014/main" id="{6403742D-CBE3-47F2-B2AF-9B53BD5E8288}"/>
              </a:ext>
            </a:extLst>
          </p:cNvPr>
          <p:cNvSpPr txBox="1">
            <a:spLocks/>
          </p:cNvSpPr>
          <p:nvPr/>
        </p:nvSpPr>
        <p:spPr>
          <a:xfrm>
            <a:off x="643703" y="601587"/>
            <a:ext cx="7596600" cy="29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lata"/>
              <a:buNone/>
              <a:defRPr sz="3000" b="1" i="0" u="none" strike="noStrike" cap="none">
                <a:solidFill>
                  <a:schemeClr val="lt1"/>
                </a:solidFill>
                <a:latin typeface="Alata"/>
                <a:ea typeface="Alata"/>
                <a:cs typeface="Alata"/>
                <a:sym typeface="Alata"/>
              </a:defRPr>
            </a:lvl1pPr>
            <a:lvl2pPr marR="0" lvl="1" algn="ctr" rtl="0">
              <a:lnSpc>
                <a:spcPct val="100000"/>
              </a:lnSpc>
              <a:spcBef>
                <a:spcPts val="0"/>
              </a:spcBef>
              <a:spcAft>
                <a:spcPts val="0"/>
              </a:spcAft>
              <a:buClr>
                <a:schemeClr val="lt1"/>
              </a:buClr>
              <a:buSzPts val="2800"/>
              <a:buFont typeface="Alata"/>
              <a:buNone/>
              <a:defRPr sz="2800" b="0" i="0" u="none" strike="noStrike" cap="none">
                <a:solidFill>
                  <a:schemeClr val="lt1"/>
                </a:solidFill>
                <a:latin typeface="Alata"/>
                <a:ea typeface="Alata"/>
                <a:cs typeface="Alata"/>
                <a:sym typeface="Alata"/>
              </a:defRPr>
            </a:lvl2pPr>
            <a:lvl3pPr marR="0" lvl="2" algn="ctr" rtl="0">
              <a:lnSpc>
                <a:spcPct val="100000"/>
              </a:lnSpc>
              <a:spcBef>
                <a:spcPts val="0"/>
              </a:spcBef>
              <a:spcAft>
                <a:spcPts val="0"/>
              </a:spcAft>
              <a:buClr>
                <a:schemeClr val="lt1"/>
              </a:buClr>
              <a:buSzPts val="2800"/>
              <a:buFont typeface="Alata"/>
              <a:buNone/>
              <a:defRPr sz="2800" b="0" i="0" u="none" strike="noStrike" cap="none">
                <a:solidFill>
                  <a:schemeClr val="lt1"/>
                </a:solidFill>
                <a:latin typeface="Alata"/>
                <a:ea typeface="Alata"/>
                <a:cs typeface="Alata"/>
                <a:sym typeface="Alata"/>
              </a:defRPr>
            </a:lvl3pPr>
            <a:lvl4pPr marR="0" lvl="3" algn="ctr" rtl="0">
              <a:lnSpc>
                <a:spcPct val="100000"/>
              </a:lnSpc>
              <a:spcBef>
                <a:spcPts val="0"/>
              </a:spcBef>
              <a:spcAft>
                <a:spcPts val="0"/>
              </a:spcAft>
              <a:buClr>
                <a:schemeClr val="lt1"/>
              </a:buClr>
              <a:buSzPts val="2800"/>
              <a:buFont typeface="Alata"/>
              <a:buNone/>
              <a:defRPr sz="2800" b="0" i="0" u="none" strike="noStrike" cap="none">
                <a:solidFill>
                  <a:schemeClr val="lt1"/>
                </a:solidFill>
                <a:latin typeface="Alata"/>
                <a:ea typeface="Alata"/>
                <a:cs typeface="Alata"/>
                <a:sym typeface="Alata"/>
              </a:defRPr>
            </a:lvl4pPr>
            <a:lvl5pPr marR="0" lvl="4" algn="ctr" rtl="0">
              <a:lnSpc>
                <a:spcPct val="100000"/>
              </a:lnSpc>
              <a:spcBef>
                <a:spcPts val="0"/>
              </a:spcBef>
              <a:spcAft>
                <a:spcPts val="0"/>
              </a:spcAft>
              <a:buClr>
                <a:schemeClr val="lt1"/>
              </a:buClr>
              <a:buSzPts val="2800"/>
              <a:buFont typeface="Alata"/>
              <a:buNone/>
              <a:defRPr sz="2800" b="0" i="0" u="none" strike="noStrike" cap="none">
                <a:solidFill>
                  <a:schemeClr val="lt1"/>
                </a:solidFill>
                <a:latin typeface="Alata"/>
                <a:ea typeface="Alata"/>
                <a:cs typeface="Alata"/>
                <a:sym typeface="Alata"/>
              </a:defRPr>
            </a:lvl5pPr>
            <a:lvl6pPr marR="0" lvl="5" algn="ctr" rtl="0">
              <a:lnSpc>
                <a:spcPct val="100000"/>
              </a:lnSpc>
              <a:spcBef>
                <a:spcPts val="0"/>
              </a:spcBef>
              <a:spcAft>
                <a:spcPts val="0"/>
              </a:spcAft>
              <a:buClr>
                <a:schemeClr val="lt1"/>
              </a:buClr>
              <a:buSzPts val="2800"/>
              <a:buFont typeface="Alata"/>
              <a:buNone/>
              <a:defRPr sz="2800" b="0" i="0" u="none" strike="noStrike" cap="none">
                <a:solidFill>
                  <a:schemeClr val="lt1"/>
                </a:solidFill>
                <a:latin typeface="Alata"/>
                <a:ea typeface="Alata"/>
                <a:cs typeface="Alata"/>
                <a:sym typeface="Alata"/>
              </a:defRPr>
            </a:lvl6pPr>
            <a:lvl7pPr marR="0" lvl="6" algn="ctr" rtl="0">
              <a:lnSpc>
                <a:spcPct val="100000"/>
              </a:lnSpc>
              <a:spcBef>
                <a:spcPts val="0"/>
              </a:spcBef>
              <a:spcAft>
                <a:spcPts val="0"/>
              </a:spcAft>
              <a:buClr>
                <a:schemeClr val="lt1"/>
              </a:buClr>
              <a:buSzPts val="2800"/>
              <a:buFont typeface="Alata"/>
              <a:buNone/>
              <a:defRPr sz="2800" b="0" i="0" u="none" strike="noStrike" cap="none">
                <a:solidFill>
                  <a:schemeClr val="lt1"/>
                </a:solidFill>
                <a:latin typeface="Alata"/>
                <a:ea typeface="Alata"/>
                <a:cs typeface="Alata"/>
                <a:sym typeface="Alata"/>
              </a:defRPr>
            </a:lvl7pPr>
            <a:lvl8pPr marR="0" lvl="7" algn="ctr" rtl="0">
              <a:lnSpc>
                <a:spcPct val="100000"/>
              </a:lnSpc>
              <a:spcBef>
                <a:spcPts val="0"/>
              </a:spcBef>
              <a:spcAft>
                <a:spcPts val="0"/>
              </a:spcAft>
              <a:buClr>
                <a:schemeClr val="lt1"/>
              </a:buClr>
              <a:buSzPts val="2800"/>
              <a:buFont typeface="Alata"/>
              <a:buNone/>
              <a:defRPr sz="2800" b="0" i="0" u="none" strike="noStrike" cap="none">
                <a:solidFill>
                  <a:schemeClr val="lt1"/>
                </a:solidFill>
                <a:latin typeface="Alata"/>
                <a:ea typeface="Alata"/>
                <a:cs typeface="Alata"/>
                <a:sym typeface="Alata"/>
              </a:defRPr>
            </a:lvl8pPr>
            <a:lvl9pPr marR="0" lvl="8" algn="ctr" rtl="0">
              <a:lnSpc>
                <a:spcPct val="100000"/>
              </a:lnSpc>
              <a:spcBef>
                <a:spcPts val="0"/>
              </a:spcBef>
              <a:spcAft>
                <a:spcPts val="0"/>
              </a:spcAft>
              <a:buClr>
                <a:schemeClr val="lt1"/>
              </a:buClr>
              <a:buSzPts val="2800"/>
              <a:buFont typeface="Alata"/>
              <a:buNone/>
              <a:defRPr sz="2800" b="0" i="0" u="none" strike="noStrike" cap="none">
                <a:solidFill>
                  <a:schemeClr val="lt1"/>
                </a:solidFill>
                <a:latin typeface="Alata"/>
                <a:ea typeface="Alata"/>
                <a:cs typeface="Alata"/>
                <a:sym typeface="Alata"/>
              </a:defRPr>
            </a:lvl9pPr>
          </a:lstStyle>
          <a:p>
            <a:r>
              <a:rPr lang="vi-VN">
                <a:solidFill>
                  <a:schemeClr val="tx1"/>
                </a:solidFill>
                <a:latin typeface="Arial" panose="020B0604020202020204" pitchFamily="34" charset="0"/>
                <a:cs typeface="Arial" panose="020B0604020202020204" pitchFamily="34" charset="0"/>
              </a:rPr>
              <a:t>a) Mô hình  tập trung</a:t>
            </a:r>
            <a:endParaRPr lang="en-US">
              <a:solidFill>
                <a:schemeClr val="tx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D100A0C5-B12A-43A2-9198-ED66E5E7237E}"/>
              </a:ext>
            </a:extLst>
          </p:cNvPr>
          <p:cNvSpPr/>
          <p:nvPr/>
        </p:nvSpPr>
        <p:spPr>
          <a:xfrm>
            <a:off x="-90055" y="4561609"/>
            <a:ext cx="706581"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Arial Black" panose="020B0A04020102020204" pitchFamily="34" charset="0"/>
              </a:rPr>
              <a:t>5</a:t>
            </a:r>
          </a:p>
        </p:txBody>
      </p:sp>
    </p:spTree>
    <p:extLst>
      <p:ext uri="{BB962C8B-B14F-4D97-AF65-F5344CB8AC3E}">
        <p14:creationId xmlns:p14="http://schemas.microsoft.com/office/powerpoint/2010/main" val="2878437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6E1F9-7041-4687-9DDD-81CDB283ABD1}"/>
              </a:ext>
            </a:extLst>
          </p:cNvPr>
          <p:cNvSpPr>
            <a:spLocks noGrp="1"/>
          </p:cNvSpPr>
          <p:nvPr>
            <p:ph type="title"/>
          </p:nvPr>
        </p:nvSpPr>
        <p:spPr/>
        <p:txBody>
          <a:bodyPr/>
          <a:lstStyle/>
          <a:p>
            <a:r>
              <a:rPr lang="vi-VN" b="0">
                <a:solidFill>
                  <a:schemeClr val="tx1"/>
                </a:solidFill>
                <a:effectLst/>
                <a:latin typeface="Arial" panose="020B0604020202020204" pitchFamily="34" charset="0"/>
              </a:rPr>
              <a:t>b)</a:t>
            </a:r>
            <a:r>
              <a:rPr lang="en-US" b="0">
                <a:solidFill>
                  <a:schemeClr val="tx1"/>
                </a:solidFill>
                <a:effectLst/>
                <a:latin typeface="Arial" panose="020B0604020202020204" pitchFamily="34" charset="0"/>
              </a:rPr>
              <a:t>Mô hình phân tán</a:t>
            </a:r>
            <a:endParaRPr lang="en-US">
              <a:solidFill>
                <a:schemeClr val="tx1"/>
              </a:solidFill>
            </a:endParaRPr>
          </a:p>
        </p:txBody>
      </p:sp>
      <p:sp>
        <p:nvSpPr>
          <p:cNvPr id="3" name="Title 2">
            <a:extLst>
              <a:ext uri="{FF2B5EF4-FFF2-40B4-BE49-F238E27FC236}">
                <a16:creationId xmlns:a16="http://schemas.microsoft.com/office/drawing/2014/main" id="{3E6E4D92-4977-45B8-B64A-9E1D34E0CF0E}"/>
              </a:ext>
            </a:extLst>
          </p:cNvPr>
          <p:cNvSpPr>
            <a:spLocks noGrp="1"/>
          </p:cNvSpPr>
          <p:nvPr>
            <p:ph type="title" idx="2"/>
          </p:nvPr>
        </p:nvSpPr>
        <p:spPr>
          <a:xfrm>
            <a:off x="207929" y="1269600"/>
            <a:ext cx="4163349" cy="2604300"/>
          </a:xfrm>
        </p:spPr>
        <p:txBody>
          <a:bodyPr/>
          <a:lstStyle/>
          <a:p>
            <a:r>
              <a:rPr lang="vi-VN" sz="1800" b="0" i="0">
                <a:solidFill>
                  <a:schemeClr val="tx1"/>
                </a:solidFill>
                <a:effectLst/>
                <a:latin typeface="Arial" panose="020B0604020202020204" pitchFamily="34" charset="0"/>
              </a:rPr>
              <a:t>Điển hình của hệ thống quản lý phiên bản mã nguồn sử dụng mô hình phân tán là Git.</a:t>
            </a:r>
            <a:br>
              <a:rPr lang="vi-VN" sz="1800" b="0" i="0">
                <a:solidFill>
                  <a:schemeClr val="tx1"/>
                </a:solidFill>
                <a:effectLst/>
                <a:latin typeface="Arial" panose="020B0604020202020204" pitchFamily="34" charset="0"/>
              </a:rPr>
            </a:br>
            <a:r>
              <a:rPr lang="vi-VN" sz="1800" b="0" i="0">
                <a:solidFill>
                  <a:schemeClr val="tx1"/>
                </a:solidFill>
                <a:effectLst/>
                <a:latin typeface="Arial" panose="020B0604020202020204" pitchFamily="34" charset="0"/>
              </a:rPr>
              <a:t> </a:t>
            </a:r>
            <a:br>
              <a:rPr lang="vi-VN" sz="1800" b="0" i="0">
                <a:solidFill>
                  <a:schemeClr val="tx1"/>
                </a:solidFill>
                <a:effectLst/>
                <a:latin typeface="Arial" panose="020B0604020202020204" pitchFamily="34" charset="0"/>
              </a:rPr>
            </a:br>
            <a:r>
              <a:rPr lang="vi-VN" sz="1800" b="0" i="0">
                <a:solidFill>
                  <a:schemeClr val="tx1"/>
                </a:solidFill>
                <a:effectLst/>
                <a:latin typeface="Arial" panose="020B0604020202020204" pitchFamily="34" charset="0"/>
              </a:rPr>
              <a:t>Ưu điểm của mô hình này là sự linh hoạt trong việc cập nhật lại mã nguồn trên server, client không cần lúc nào cũng phải duy trì kết nối đến server.</a:t>
            </a:r>
            <a:br>
              <a:rPr lang="vi-VN" sz="1800" b="0" i="0">
                <a:solidFill>
                  <a:schemeClr val="tx1"/>
                </a:solidFill>
                <a:effectLst/>
                <a:latin typeface="Arial" panose="020B0604020202020204" pitchFamily="34" charset="0"/>
              </a:rPr>
            </a:br>
            <a:endParaRPr lang="en-US" sz="1800">
              <a:solidFill>
                <a:schemeClr val="tx1"/>
              </a:solidFill>
            </a:endParaRPr>
          </a:p>
        </p:txBody>
      </p:sp>
      <p:pic>
        <p:nvPicPr>
          <p:cNvPr id="5" name="Picture 4">
            <a:extLst>
              <a:ext uri="{FF2B5EF4-FFF2-40B4-BE49-F238E27FC236}">
                <a16:creationId xmlns:a16="http://schemas.microsoft.com/office/drawing/2014/main" id="{5FC2FFA3-0A68-4C29-8E47-A894B2CDED7A}"/>
              </a:ext>
            </a:extLst>
          </p:cNvPr>
          <p:cNvPicPr>
            <a:picLocks noChangeAspect="1"/>
          </p:cNvPicPr>
          <p:nvPr/>
        </p:nvPicPr>
        <p:blipFill>
          <a:blip r:embed="rId2"/>
          <a:stretch>
            <a:fillRect/>
          </a:stretch>
        </p:blipFill>
        <p:spPr>
          <a:xfrm>
            <a:off x="4371278" y="1033346"/>
            <a:ext cx="4378899" cy="3902580"/>
          </a:xfrm>
          <a:prstGeom prst="rect">
            <a:avLst/>
          </a:prstGeom>
        </p:spPr>
      </p:pic>
      <p:sp>
        <p:nvSpPr>
          <p:cNvPr id="6" name="Oval 5">
            <a:extLst>
              <a:ext uri="{FF2B5EF4-FFF2-40B4-BE49-F238E27FC236}">
                <a16:creationId xmlns:a16="http://schemas.microsoft.com/office/drawing/2014/main" id="{9F589392-5309-4C11-A433-7C9CE46E953F}"/>
              </a:ext>
            </a:extLst>
          </p:cNvPr>
          <p:cNvSpPr/>
          <p:nvPr/>
        </p:nvSpPr>
        <p:spPr>
          <a:xfrm>
            <a:off x="-90055" y="4561609"/>
            <a:ext cx="706581"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Arial Black" panose="020B0A04020102020204" pitchFamily="34" charset="0"/>
              </a:rPr>
              <a:t>6</a:t>
            </a:r>
          </a:p>
        </p:txBody>
      </p:sp>
    </p:spTree>
    <p:extLst>
      <p:ext uri="{BB962C8B-B14F-4D97-AF65-F5344CB8AC3E}">
        <p14:creationId xmlns:p14="http://schemas.microsoft.com/office/powerpoint/2010/main" val="4083301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grpSp>
        <p:nvGrpSpPr>
          <p:cNvPr id="1506" name="Google Shape;1506;p30"/>
          <p:cNvGrpSpPr/>
          <p:nvPr/>
        </p:nvGrpSpPr>
        <p:grpSpPr>
          <a:xfrm>
            <a:off x="5174100" y="1051374"/>
            <a:ext cx="2614010" cy="3662205"/>
            <a:chOff x="5174100" y="1051374"/>
            <a:chExt cx="2614010" cy="3662205"/>
          </a:xfrm>
        </p:grpSpPr>
        <p:sp>
          <p:nvSpPr>
            <p:cNvPr id="1507" name="Google Shape;1507;p30"/>
            <p:cNvSpPr/>
            <p:nvPr/>
          </p:nvSpPr>
          <p:spPr>
            <a:xfrm>
              <a:off x="5174100" y="1915153"/>
              <a:ext cx="2575638" cy="2246344"/>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8" name="Google Shape;1508;p30"/>
            <p:cNvSpPr/>
            <p:nvPr/>
          </p:nvSpPr>
          <p:spPr>
            <a:xfrm>
              <a:off x="5337850" y="1051374"/>
              <a:ext cx="856999" cy="747465"/>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9" name="Google Shape;1509;p30"/>
            <p:cNvSpPr/>
            <p:nvPr/>
          </p:nvSpPr>
          <p:spPr>
            <a:xfrm>
              <a:off x="7119008" y="4130023"/>
              <a:ext cx="669102" cy="583556"/>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510" name="Google Shape;1510;p3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tx1"/>
                </a:solidFill>
                <a:latin typeface="Arial" panose="020B0604020202020204" pitchFamily="34" charset="0"/>
                <a:cs typeface="Arial" panose="020B0604020202020204" pitchFamily="34" charset="0"/>
              </a:rPr>
              <a:t>1.3 </a:t>
            </a:r>
            <a:r>
              <a:rPr lang="en">
                <a:solidFill>
                  <a:schemeClr val="tx1"/>
                </a:solidFill>
                <a:latin typeface="Arial" panose="020B0604020202020204" pitchFamily="34" charset="0"/>
                <a:cs typeface="Arial" panose="020B0604020202020204" pitchFamily="34" charset="0"/>
              </a:rPr>
              <a:t>Lợi </a:t>
            </a:r>
            <a:r>
              <a:rPr lang="en" dirty="0">
                <a:solidFill>
                  <a:schemeClr val="tx1"/>
                </a:solidFill>
                <a:latin typeface="Arial" panose="020B0604020202020204" pitchFamily="34" charset="0"/>
                <a:cs typeface="Arial" panose="020B0604020202020204" pitchFamily="34" charset="0"/>
              </a:rPr>
              <a:t>ích của hệ thống quản lý mã nguồn</a:t>
            </a:r>
            <a:endParaRPr dirty="0">
              <a:solidFill>
                <a:schemeClr val="tx1"/>
              </a:solidFill>
              <a:latin typeface="Arial" panose="020B0604020202020204" pitchFamily="34" charset="0"/>
              <a:cs typeface="Arial" panose="020B0604020202020204" pitchFamily="34" charset="0"/>
            </a:endParaRPr>
          </a:p>
        </p:txBody>
      </p:sp>
      <p:sp>
        <p:nvSpPr>
          <p:cNvPr id="1513" name="Google Shape;1513;p30"/>
          <p:cNvSpPr/>
          <p:nvPr/>
        </p:nvSpPr>
        <p:spPr>
          <a:xfrm>
            <a:off x="6194849" y="3374449"/>
            <a:ext cx="750372" cy="654429"/>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2" name="Google Shape;1511;p30"/>
          <p:cNvSpPr txBox="1">
            <a:spLocks/>
          </p:cNvSpPr>
          <p:nvPr/>
        </p:nvSpPr>
        <p:spPr>
          <a:xfrm>
            <a:off x="200875" y="1777205"/>
            <a:ext cx="4588015" cy="6756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400"/>
              <a:buFont typeface="Be Vietnam Medium"/>
              <a:buChar char="●"/>
              <a:defRPr sz="1600" b="0" i="0" u="none" strike="noStrike" cap="none">
                <a:solidFill>
                  <a:schemeClr val="lt1"/>
                </a:solidFill>
                <a:latin typeface="Be Vietnam"/>
                <a:ea typeface="Be Vietnam"/>
                <a:cs typeface="Be Vietnam"/>
                <a:sym typeface="Be Vietnam"/>
              </a:defRPr>
            </a:lvl1pPr>
            <a:lvl2pPr marR="0" lvl="1"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2pPr>
            <a:lvl3pPr marR="0" lvl="2"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3pPr>
            <a:lvl4pPr marR="0" lvl="3"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4pPr>
            <a:lvl5pPr marR="0" lvl="4"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5pPr>
            <a:lvl6pPr marR="0" lvl="5"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6pPr>
            <a:lvl7pPr marR="0" lvl="6"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7pPr>
            <a:lvl8pPr marR="0" lvl="7"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8pPr>
            <a:lvl9pPr marR="0" lvl="8"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9pPr>
          </a:lstStyle>
          <a:p>
            <a:pPr marL="285750" indent="-285750" algn="just">
              <a:buFont typeface="Wingdings" panose="05000000000000000000" pitchFamily="2" charset="2"/>
              <a:buChar char="v"/>
            </a:pPr>
            <a:r>
              <a:rPr lang="en-US" dirty="0" err="1">
                <a:solidFill>
                  <a:schemeClr val="tx1"/>
                </a:solidFill>
                <a:latin typeface="Arial" panose="020B0604020202020204" pitchFamily="34" charset="0"/>
                <a:cs typeface="Arial" panose="020B0604020202020204" pitchFamily="34" charset="0"/>
              </a:rPr>
              <a:t>Lợi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ích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chính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của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hệ</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thống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mã</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nguồn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là</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tạo</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ra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môi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trường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lưu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trữ</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tập</a:t>
            </a:r>
            <a:r>
              <a:rPr lang="en-US" dirty="0">
                <a:solidFill>
                  <a:schemeClr val="tx1"/>
                </a:solidFill>
                <a:latin typeface="Arial" panose="020B0604020202020204" pitchFamily="34" charset="0"/>
                <a:cs typeface="Arial" panose="020B0604020202020204" pitchFamily="34" charset="0"/>
              </a:rPr>
              <a:t> tin, </a:t>
            </a:r>
            <a:r>
              <a:rPr lang="en-US" dirty="0" err="1">
                <a:solidFill>
                  <a:schemeClr val="tx1"/>
                </a:solidFill>
                <a:latin typeface="Arial" panose="020B0604020202020204" pitchFamily="34" charset="0"/>
                <a:cs typeface="Arial" panose="020B0604020202020204" pitchFamily="34" charset="0"/>
              </a:rPr>
              <a:t>mã</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nguồn</a:t>
            </a:r>
            <a:r>
              <a:rPr lang="en-US" dirty="0">
                <a:solidFill>
                  <a:schemeClr val="tx1"/>
                </a:solidFill>
                <a:latin typeface="Arial" panose="020B0604020202020204" pitchFamily="34" charset="0"/>
                <a:cs typeface="Arial" panose="020B0604020202020204" pitchFamily="34" charset="0"/>
              </a:rPr>
              <a:t>. </a:t>
            </a:r>
            <a:endParaRPr lang="vi-VN" dirty="0">
              <a:solidFill>
                <a:schemeClr val="tx1"/>
              </a:solidFill>
              <a:latin typeface="Arial" panose="020B0604020202020204" pitchFamily="34" charset="0"/>
              <a:cs typeface="Arial" panose="020B0604020202020204" pitchFamily="34" charset="0"/>
            </a:endParaRPr>
          </a:p>
        </p:txBody>
      </p:sp>
      <p:sp>
        <p:nvSpPr>
          <p:cNvPr id="15" name="Google Shape;1511;p30"/>
          <p:cNvSpPr txBox="1">
            <a:spLocks/>
          </p:cNvSpPr>
          <p:nvPr/>
        </p:nvSpPr>
        <p:spPr>
          <a:xfrm>
            <a:off x="586085" y="1099789"/>
            <a:ext cx="4588015" cy="547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400"/>
              <a:buFont typeface="Be Vietnam Medium"/>
              <a:buChar char="●"/>
              <a:defRPr sz="1600" b="0" i="0" u="none" strike="noStrike" cap="none">
                <a:solidFill>
                  <a:schemeClr val="lt1"/>
                </a:solidFill>
                <a:latin typeface="Be Vietnam"/>
                <a:ea typeface="Be Vietnam"/>
                <a:cs typeface="Be Vietnam"/>
                <a:sym typeface="Be Vietnam"/>
              </a:defRPr>
            </a:lvl1pPr>
            <a:lvl2pPr marR="0" lvl="1"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2pPr>
            <a:lvl3pPr marR="0" lvl="2"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3pPr>
            <a:lvl4pPr marR="0" lvl="3"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4pPr>
            <a:lvl5pPr marR="0" lvl="4"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5pPr>
            <a:lvl6pPr marR="0" lvl="5"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6pPr>
            <a:lvl7pPr marR="0" lvl="6"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7pPr>
            <a:lvl8pPr marR="0" lvl="7"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8pPr>
            <a:lvl9pPr marR="0" lvl="8"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9pPr>
          </a:lstStyle>
          <a:p>
            <a:pPr algn="just">
              <a:buNone/>
            </a:pPr>
            <a:r>
              <a:rPr lang="en-US" dirty="0">
                <a:solidFill>
                  <a:schemeClr val="tx1"/>
                </a:solidFill>
                <a:latin typeface="Arial" panose="020B0604020202020204" pitchFamily="34" charset="0"/>
                <a:cs typeface="Arial" panose="020B0604020202020204" pitchFamily="34" charset="0"/>
              </a:rPr>
              <a:t>a. </a:t>
            </a:r>
            <a:r>
              <a:rPr lang="en-US" dirty="0" err="1">
                <a:solidFill>
                  <a:schemeClr val="tx1"/>
                </a:solidFill>
                <a:latin typeface="Arial" panose="020B0604020202020204" pitchFamily="34" charset="0"/>
                <a:cs typeface="Arial" panose="020B0604020202020204" pitchFamily="34" charset="0"/>
              </a:rPr>
              <a:t>Lưu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trữ</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mã</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nguồn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tập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trung</a:t>
            </a:r>
            <a:endParaRPr lang="vi-VN"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200875" y="3082462"/>
            <a:ext cx="4572000" cy="1077218"/>
          </a:xfrm>
          <a:prstGeom prst="rect">
            <a:avLst/>
          </a:prstGeom>
        </p:spPr>
        <p:txBody>
          <a:bodyPr>
            <a:spAutoFit/>
          </a:bodyPr>
          <a:lstStyle/>
          <a:p>
            <a:pPr marL="285750" indent="-285750">
              <a:buClr>
                <a:schemeClr val="accent6">
                  <a:lumMod val="75000"/>
                </a:schemeClr>
              </a:buClr>
              <a:buFont typeface="Wingdings" panose="05000000000000000000" pitchFamily="2" charset="2"/>
              <a:buChar char="v"/>
            </a:pPr>
            <a:r>
              <a:rPr lang="en-US" sz="1600" dirty="0" err="1">
                <a:solidFill>
                  <a:schemeClr val="tx1"/>
                </a:solidFill>
              </a:rPr>
              <a:t>Không</a:t>
            </a:r>
            <a:r>
              <a:rPr lang="en-US" sz="1600" dirty="0">
                <a:solidFill>
                  <a:schemeClr val="tx1"/>
                </a:solidFill>
              </a:rPr>
              <a:t> </a:t>
            </a:r>
            <a:r>
              <a:rPr lang="en-US" sz="1600" dirty="0" err="1">
                <a:solidFill>
                  <a:schemeClr val="tx1"/>
                </a:solidFill>
              </a:rPr>
              <a:t>như</a:t>
            </a:r>
            <a:r>
              <a:rPr lang="en-US" sz="1600" dirty="0">
                <a:solidFill>
                  <a:schemeClr val="tx1"/>
                </a:solidFill>
              </a:rPr>
              <a:t> </a:t>
            </a:r>
            <a:r>
              <a:rPr lang="en-US" sz="1600" dirty="0" err="1">
                <a:solidFill>
                  <a:schemeClr val="tx1"/>
                </a:solidFill>
              </a:rPr>
              <a:t>cách</a:t>
            </a:r>
            <a:r>
              <a:rPr lang="en-US" sz="1600" dirty="0">
                <a:solidFill>
                  <a:schemeClr val="tx1"/>
                </a:solidFill>
              </a:rPr>
              <a:t> </a:t>
            </a:r>
            <a:r>
              <a:rPr lang="en-US" sz="1600" dirty="0" err="1">
                <a:solidFill>
                  <a:schemeClr val="tx1"/>
                </a:solidFill>
              </a:rPr>
              <a:t>lưu</a:t>
            </a:r>
            <a:r>
              <a:rPr lang="en-US" sz="1600" dirty="0">
                <a:solidFill>
                  <a:schemeClr val="tx1"/>
                </a:solidFill>
              </a:rPr>
              <a:t> </a:t>
            </a:r>
            <a:r>
              <a:rPr lang="en-US" sz="1600" dirty="0" err="1">
                <a:solidFill>
                  <a:schemeClr val="tx1"/>
                </a:solidFill>
              </a:rPr>
              <a:t>trữ</a:t>
            </a:r>
            <a:r>
              <a:rPr lang="en-US" sz="1600" dirty="0">
                <a:solidFill>
                  <a:schemeClr val="tx1"/>
                </a:solidFill>
              </a:rPr>
              <a:t> </a:t>
            </a:r>
            <a:r>
              <a:rPr lang="en-US" sz="1600" dirty="0" err="1">
                <a:solidFill>
                  <a:schemeClr val="tx1"/>
                </a:solidFill>
              </a:rPr>
              <a:t>truyền</a:t>
            </a:r>
            <a:r>
              <a:rPr lang="en-US" sz="1600" dirty="0">
                <a:solidFill>
                  <a:schemeClr val="tx1"/>
                </a:solidFill>
              </a:rPr>
              <a:t> </a:t>
            </a:r>
            <a:r>
              <a:rPr lang="en-US" sz="1600" dirty="0" err="1">
                <a:solidFill>
                  <a:schemeClr val="tx1"/>
                </a:solidFill>
              </a:rPr>
              <a:t>thống</a:t>
            </a:r>
            <a:r>
              <a:rPr lang="en-US" sz="1600" dirty="0">
                <a:solidFill>
                  <a:schemeClr val="tx1"/>
                </a:solidFill>
              </a:rPr>
              <a:t>, </a:t>
            </a:r>
            <a:r>
              <a:rPr lang="en-US" sz="1600" dirty="0" err="1">
                <a:solidFill>
                  <a:schemeClr val="tx1"/>
                </a:solidFill>
              </a:rPr>
              <a:t>hệ</a:t>
            </a:r>
            <a:r>
              <a:rPr lang="en-US" sz="1600" dirty="0">
                <a:solidFill>
                  <a:schemeClr val="tx1"/>
                </a:solidFill>
              </a:rPr>
              <a:t> </a:t>
            </a:r>
            <a:r>
              <a:rPr lang="en-US" sz="1600" dirty="0" err="1">
                <a:solidFill>
                  <a:schemeClr val="tx1"/>
                </a:solidFill>
              </a:rPr>
              <a:t>thống</a:t>
            </a:r>
            <a:r>
              <a:rPr lang="en-US" sz="1600" dirty="0">
                <a:solidFill>
                  <a:schemeClr val="tx1"/>
                </a:solidFill>
              </a:rPr>
              <a:t> </a:t>
            </a:r>
            <a:r>
              <a:rPr lang="en-US" sz="1600" dirty="0" err="1">
                <a:solidFill>
                  <a:schemeClr val="tx1"/>
                </a:solidFill>
              </a:rPr>
              <a:t>quản</a:t>
            </a:r>
            <a:r>
              <a:rPr lang="en-US" sz="1600" dirty="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mã</a:t>
            </a:r>
            <a:r>
              <a:rPr lang="en-US" sz="1600" dirty="0">
                <a:solidFill>
                  <a:schemeClr val="tx1"/>
                </a:solidFill>
              </a:rPr>
              <a:t> </a:t>
            </a:r>
            <a:r>
              <a:rPr lang="en-US" sz="1600" dirty="0" err="1">
                <a:solidFill>
                  <a:schemeClr val="tx1"/>
                </a:solidFill>
              </a:rPr>
              <a:t>nguồn</a:t>
            </a:r>
            <a:r>
              <a:rPr lang="en-US" sz="1600" dirty="0">
                <a:solidFill>
                  <a:schemeClr val="tx1"/>
                </a:solidFill>
              </a:rPr>
              <a:t> </a:t>
            </a:r>
            <a:r>
              <a:rPr lang="en-US" sz="1600" dirty="0" err="1">
                <a:solidFill>
                  <a:schemeClr val="tx1"/>
                </a:solidFill>
              </a:rPr>
              <a:t>sẽ</a:t>
            </a:r>
            <a:r>
              <a:rPr lang="en-US" sz="1600" dirty="0">
                <a:solidFill>
                  <a:schemeClr val="tx1"/>
                </a:solidFill>
              </a:rPr>
              <a:t> </a:t>
            </a:r>
            <a:r>
              <a:rPr lang="en-US" sz="1600" dirty="0" err="1">
                <a:solidFill>
                  <a:schemeClr val="tx1"/>
                </a:solidFill>
              </a:rPr>
              <a:t>lưu</a:t>
            </a:r>
            <a:r>
              <a:rPr lang="en-US" sz="1600" dirty="0">
                <a:solidFill>
                  <a:schemeClr val="tx1"/>
                </a:solidFill>
              </a:rPr>
              <a:t> </a:t>
            </a:r>
            <a:r>
              <a:rPr lang="en-US" sz="1600" dirty="0" err="1">
                <a:solidFill>
                  <a:schemeClr val="tx1"/>
                </a:solidFill>
              </a:rPr>
              <a:t>trữ</a:t>
            </a:r>
            <a:r>
              <a:rPr lang="en-US" sz="1600" dirty="0">
                <a:solidFill>
                  <a:schemeClr val="tx1"/>
                </a:solidFill>
              </a:rPr>
              <a:t> </a:t>
            </a:r>
            <a:r>
              <a:rPr lang="en-US" sz="1600" dirty="0" err="1">
                <a:solidFill>
                  <a:schemeClr val="tx1"/>
                </a:solidFill>
              </a:rPr>
              <a:t>tập</a:t>
            </a:r>
            <a:r>
              <a:rPr lang="en-US" sz="1600" dirty="0">
                <a:solidFill>
                  <a:schemeClr val="tx1"/>
                </a:solidFill>
              </a:rPr>
              <a:t> </a:t>
            </a:r>
            <a:r>
              <a:rPr lang="en-US" sz="1600" dirty="0" err="1">
                <a:solidFill>
                  <a:schemeClr val="tx1"/>
                </a:solidFill>
              </a:rPr>
              <a:t>trung</a:t>
            </a:r>
            <a:r>
              <a:rPr lang="en-US" sz="1600" dirty="0">
                <a:solidFill>
                  <a:schemeClr val="tx1"/>
                </a:solidFill>
              </a:rPr>
              <a:t> </a:t>
            </a:r>
            <a:r>
              <a:rPr lang="en-US" sz="1600" dirty="0" err="1">
                <a:solidFill>
                  <a:schemeClr val="tx1"/>
                </a:solidFill>
              </a:rPr>
              <a:t>và</a:t>
            </a:r>
            <a:r>
              <a:rPr lang="en-US" sz="1600" dirty="0">
                <a:solidFill>
                  <a:schemeClr val="tx1"/>
                </a:solidFill>
              </a:rPr>
              <a:t> </a:t>
            </a:r>
            <a:r>
              <a:rPr lang="en-US" sz="1600" dirty="0" err="1">
                <a:solidFill>
                  <a:schemeClr val="tx1"/>
                </a:solidFill>
              </a:rPr>
              <a:t>giải</a:t>
            </a:r>
            <a:r>
              <a:rPr lang="en-US" sz="1600" dirty="0">
                <a:solidFill>
                  <a:schemeClr val="tx1"/>
                </a:solidFill>
              </a:rPr>
              <a:t> </a:t>
            </a:r>
            <a:r>
              <a:rPr lang="en-US" sz="1600" dirty="0" err="1">
                <a:solidFill>
                  <a:schemeClr val="tx1"/>
                </a:solidFill>
              </a:rPr>
              <a:t>quyết</a:t>
            </a:r>
            <a:r>
              <a:rPr lang="en-US" sz="1600" dirty="0">
                <a:solidFill>
                  <a:schemeClr val="tx1"/>
                </a:solidFill>
              </a:rPr>
              <a:t> </a:t>
            </a:r>
            <a:r>
              <a:rPr lang="en-US" sz="1600" dirty="0" err="1">
                <a:solidFill>
                  <a:schemeClr val="tx1"/>
                </a:solidFill>
              </a:rPr>
              <a:t>được</a:t>
            </a:r>
            <a:r>
              <a:rPr lang="en-US" sz="1600" dirty="0">
                <a:solidFill>
                  <a:schemeClr val="tx1"/>
                </a:solidFill>
              </a:rPr>
              <a:t> </a:t>
            </a:r>
            <a:r>
              <a:rPr lang="en-US" sz="1600" dirty="0" err="1">
                <a:solidFill>
                  <a:schemeClr val="tx1"/>
                </a:solidFill>
              </a:rPr>
              <a:t>các</a:t>
            </a:r>
            <a:r>
              <a:rPr lang="en-US" sz="1600" dirty="0">
                <a:solidFill>
                  <a:schemeClr val="tx1"/>
                </a:solidFill>
              </a:rPr>
              <a:t> </a:t>
            </a:r>
            <a:r>
              <a:rPr lang="en-US" sz="1600" dirty="0" err="1">
                <a:solidFill>
                  <a:schemeClr val="tx1"/>
                </a:solidFill>
              </a:rPr>
              <a:t>vấn</a:t>
            </a:r>
            <a:r>
              <a:rPr lang="en-US" sz="1600" dirty="0">
                <a:solidFill>
                  <a:schemeClr val="tx1"/>
                </a:solidFill>
              </a:rPr>
              <a:t> </a:t>
            </a:r>
            <a:r>
              <a:rPr lang="en-US" sz="1600" dirty="0" err="1">
                <a:solidFill>
                  <a:schemeClr val="tx1"/>
                </a:solidFill>
              </a:rPr>
              <a:t>đề</a:t>
            </a:r>
            <a:r>
              <a:rPr lang="en-US" sz="1600" dirty="0">
                <a:solidFill>
                  <a:schemeClr val="tx1"/>
                </a:solidFill>
              </a:rPr>
              <a:t> </a:t>
            </a:r>
            <a:r>
              <a:rPr lang="en-US" sz="1600" dirty="0" err="1">
                <a:solidFill>
                  <a:schemeClr val="tx1"/>
                </a:solidFill>
              </a:rPr>
              <a:t>dư</a:t>
            </a:r>
            <a:r>
              <a:rPr lang="en-US" sz="1600" dirty="0">
                <a:solidFill>
                  <a:schemeClr val="tx1"/>
                </a:solidFill>
              </a:rPr>
              <a:t> </a:t>
            </a:r>
            <a:r>
              <a:rPr lang="en-US" sz="1600" dirty="0" err="1">
                <a:solidFill>
                  <a:schemeClr val="tx1"/>
                </a:solidFill>
              </a:rPr>
              <a:t>thừa</a:t>
            </a:r>
            <a:r>
              <a:rPr lang="en-US" sz="1600" dirty="0">
                <a:solidFill>
                  <a:schemeClr val="tx1"/>
                </a:solidFill>
              </a:rPr>
              <a:t> </a:t>
            </a:r>
            <a:r>
              <a:rPr lang="en-US" sz="1600" dirty="0" err="1">
                <a:solidFill>
                  <a:schemeClr val="tx1"/>
                </a:solidFill>
              </a:rPr>
              <a:t>dữ</a:t>
            </a:r>
            <a:r>
              <a:rPr lang="en-US" sz="1600" dirty="0">
                <a:solidFill>
                  <a:schemeClr val="tx1"/>
                </a:solidFill>
              </a:rPr>
              <a:t> </a:t>
            </a:r>
            <a:r>
              <a:rPr lang="en-US" sz="1600" dirty="0" err="1">
                <a:solidFill>
                  <a:schemeClr val="tx1"/>
                </a:solidFill>
              </a:rPr>
              <a:t>liệu</a:t>
            </a:r>
            <a:r>
              <a:rPr lang="en-US" sz="1600" dirty="0">
                <a:solidFill>
                  <a:schemeClr val="tx1"/>
                </a:solidFill>
              </a:rPr>
              <a:t> </a:t>
            </a:r>
            <a:r>
              <a:rPr lang="en-US" sz="1600" dirty="0" err="1">
                <a:solidFill>
                  <a:schemeClr val="tx1"/>
                </a:solidFill>
              </a:rPr>
              <a:t>cũng</a:t>
            </a:r>
            <a:r>
              <a:rPr lang="en-US" sz="1600" dirty="0">
                <a:solidFill>
                  <a:schemeClr val="tx1"/>
                </a:solidFill>
              </a:rPr>
              <a:t> </a:t>
            </a:r>
            <a:r>
              <a:rPr lang="en-US" sz="1600" dirty="0" err="1">
                <a:solidFill>
                  <a:schemeClr val="tx1"/>
                </a:solidFill>
              </a:rPr>
              <a:t>như</a:t>
            </a:r>
            <a:r>
              <a:rPr lang="en-US" sz="1600" dirty="0">
                <a:solidFill>
                  <a:schemeClr val="tx1"/>
                </a:solidFill>
              </a:rPr>
              <a:t> </a:t>
            </a:r>
            <a:r>
              <a:rPr lang="en-US" sz="1600" dirty="0" err="1">
                <a:solidFill>
                  <a:schemeClr val="tx1"/>
                </a:solidFill>
              </a:rPr>
              <a:t>tìm</a:t>
            </a:r>
            <a:r>
              <a:rPr lang="en-US" sz="1600" dirty="0">
                <a:solidFill>
                  <a:schemeClr val="tx1"/>
                </a:solidFill>
              </a:rPr>
              <a:t> </a:t>
            </a:r>
            <a:r>
              <a:rPr lang="en-US" sz="1600" dirty="0" err="1">
                <a:solidFill>
                  <a:schemeClr val="tx1"/>
                </a:solidFill>
              </a:rPr>
              <a:t>kiếm</a:t>
            </a:r>
            <a:r>
              <a:rPr lang="en-US" sz="1600" dirty="0">
                <a:solidFill>
                  <a:schemeClr val="tx1"/>
                </a:solidFill>
              </a:rPr>
              <a:t> </a:t>
            </a:r>
            <a:r>
              <a:rPr lang="en-US" sz="1600" dirty="0" err="1">
                <a:solidFill>
                  <a:schemeClr val="tx1"/>
                </a:solidFill>
              </a:rPr>
              <a:t>nội</a:t>
            </a:r>
            <a:r>
              <a:rPr lang="en-US" sz="1600" dirty="0">
                <a:solidFill>
                  <a:schemeClr val="tx1"/>
                </a:solidFill>
              </a:rPr>
              <a:t> dung </a:t>
            </a:r>
            <a:r>
              <a:rPr lang="en-US" sz="1600" dirty="0" err="1">
                <a:solidFill>
                  <a:schemeClr val="tx1"/>
                </a:solidFill>
              </a:rPr>
              <a:t>lưu</a:t>
            </a:r>
            <a:r>
              <a:rPr lang="en-US" sz="1600" dirty="0">
                <a:solidFill>
                  <a:schemeClr val="tx1"/>
                </a:solidFill>
              </a:rPr>
              <a:t> </a:t>
            </a:r>
            <a:r>
              <a:rPr lang="en-US" sz="1600" dirty="0" err="1">
                <a:solidFill>
                  <a:schemeClr val="tx1"/>
                </a:solidFill>
              </a:rPr>
              <a:t>trữ</a:t>
            </a:r>
            <a:r>
              <a:rPr lang="en-US" sz="1600" dirty="0">
                <a:solidFill>
                  <a:schemeClr val="tx1"/>
                </a:solidFill>
              </a:rPr>
              <a:t>.</a:t>
            </a:r>
          </a:p>
        </p:txBody>
      </p:sp>
      <p:pic>
        <p:nvPicPr>
          <p:cNvPr id="17" name="Picture 16"/>
          <p:cNvPicPr/>
          <p:nvPr/>
        </p:nvPicPr>
        <p:blipFill>
          <a:blip r:embed="rId3"/>
          <a:stretch>
            <a:fillRect/>
          </a:stretch>
        </p:blipFill>
        <p:spPr>
          <a:xfrm>
            <a:off x="5520938" y="1101155"/>
            <a:ext cx="2614010" cy="1833516"/>
          </a:xfrm>
          <a:prstGeom prst="rect">
            <a:avLst/>
          </a:prstGeom>
        </p:spPr>
      </p:pic>
      <p:pic>
        <p:nvPicPr>
          <p:cNvPr id="18" name="Picture 17"/>
          <p:cNvPicPr/>
          <p:nvPr/>
        </p:nvPicPr>
        <p:blipFill>
          <a:blip r:embed="rId4"/>
          <a:stretch>
            <a:fillRect/>
          </a:stretch>
        </p:blipFill>
        <p:spPr>
          <a:xfrm>
            <a:off x="5457866" y="2934671"/>
            <a:ext cx="2771733" cy="1929937"/>
          </a:xfrm>
          <a:prstGeom prst="rect">
            <a:avLst/>
          </a:prstGeom>
        </p:spPr>
      </p:pic>
      <p:sp>
        <p:nvSpPr>
          <p:cNvPr id="16" name="Oval 15">
            <a:extLst>
              <a:ext uri="{FF2B5EF4-FFF2-40B4-BE49-F238E27FC236}">
                <a16:creationId xmlns:a16="http://schemas.microsoft.com/office/drawing/2014/main" id="{5ACF4303-9B7D-4625-8E40-64B8F9D75EAA}"/>
              </a:ext>
            </a:extLst>
          </p:cNvPr>
          <p:cNvSpPr/>
          <p:nvPr/>
        </p:nvSpPr>
        <p:spPr>
          <a:xfrm>
            <a:off x="-90055" y="4561609"/>
            <a:ext cx="706581"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Arial Black" panose="020B0A04020102020204" pitchFamily="34" charset="0"/>
              </a:rPr>
              <a:t>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10"/>
                                        </p:tgtEl>
                                        <p:attrNameLst>
                                          <p:attrName>style.visibility</p:attrName>
                                        </p:attrNameLst>
                                      </p:cBhvr>
                                      <p:to>
                                        <p:strVal val="visible"/>
                                      </p:to>
                                    </p:set>
                                    <p:animEffect transition="in" filter="wheel(1)">
                                      <p:cBhvr>
                                        <p:cTn id="7" dur="2000"/>
                                        <p:tgtEl>
                                          <p:spTgt spid="15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heel(1)">
                                      <p:cBhvr>
                                        <p:cTn id="3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0" grpId="0"/>
      <p:bldP spid="12" grpId="0"/>
      <p:bldP spid="15"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grpSp>
        <p:nvGrpSpPr>
          <p:cNvPr id="1506" name="Google Shape;1506;p30"/>
          <p:cNvGrpSpPr/>
          <p:nvPr/>
        </p:nvGrpSpPr>
        <p:grpSpPr>
          <a:xfrm>
            <a:off x="5174100" y="1051374"/>
            <a:ext cx="2614010" cy="3662205"/>
            <a:chOff x="5174100" y="1051374"/>
            <a:chExt cx="2614010" cy="3662205"/>
          </a:xfrm>
        </p:grpSpPr>
        <p:sp>
          <p:nvSpPr>
            <p:cNvPr id="1507" name="Google Shape;1507;p30"/>
            <p:cNvSpPr/>
            <p:nvPr/>
          </p:nvSpPr>
          <p:spPr>
            <a:xfrm>
              <a:off x="5174100" y="1915153"/>
              <a:ext cx="2575638" cy="2246344"/>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8" name="Google Shape;1508;p30"/>
            <p:cNvSpPr/>
            <p:nvPr/>
          </p:nvSpPr>
          <p:spPr>
            <a:xfrm>
              <a:off x="5337850" y="1051374"/>
              <a:ext cx="856999" cy="747465"/>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9" name="Google Shape;1509;p30"/>
            <p:cNvSpPr/>
            <p:nvPr/>
          </p:nvSpPr>
          <p:spPr>
            <a:xfrm>
              <a:off x="7119008" y="4130023"/>
              <a:ext cx="669102" cy="583556"/>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510" name="Google Shape;1510;p3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latin typeface="Arial" panose="020B0604020202020204" pitchFamily="34" charset="0"/>
                <a:cs typeface="Arial" panose="020B0604020202020204" pitchFamily="34" charset="0"/>
              </a:rPr>
              <a:t>I</a:t>
            </a:r>
            <a:r>
              <a:rPr lang="en">
                <a:solidFill>
                  <a:schemeClr val="tx1"/>
                </a:solidFill>
                <a:latin typeface="Arial" panose="020B0604020202020204" pitchFamily="34" charset="0"/>
                <a:cs typeface="Arial" panose="020B0604020202020204" pitchFamily="34" charset="0"/>
              </a:rPr>
              <a:t>. </a:t>
            </a:r>
            <a:r>
              <a:rPr lang="vi-VN">
                <a:solidFill>
                  <a:schemeClr val="tx1"/>
                </a:solidFill>
                <a:latin typeface="Arial" panose="020B0604020202020204" pitchFamily="34" charset="0"/>
                <a:cs typeface="Arial" panose="020B0604020202020204" pitchFamily="34" charset="0"/>
              </a:rPr>
              <a:t>3 </a:t>
            </a:r>
            <a:r>
              <a:rPr lang="en">
                <a:solidFill>
                  <a:schemeClr val="tx1"/>
                </a:solidFill>
                <a:latin typeface="Arial" panose="020B0604020202020204" pitchFamily="34" charset="0"/>
                <a:cs typeface="Arial" panose="020B0604020202020204" pitchFamily="34" charset="0"/>
              </a:rPr>
              <a:t>Lợi </a:t>
            </a:r>
            <a:r>
              <a:rPr lang="en" dirty="0">
                <a:solidFill>
                  <a:schemeClr val="tx1"/>
                </a:solidFill>
                <a:latin typeface="Arial" panose="020B0604020202020204" pitchFamily="34" charset="0"/>
                <a:cs typeface="Arial" panose="020B0604020202020204" pitchFamily="34" charset="0"/>
              </a:rPr>
              <a:t>ích của hệ thống quản lý mã nguồn</a:t>
            </a:r>
            <a:endParaRPr dirty="0">
              <a:solidFill>
                <a:schemeClr val="tx1"/>
              </a:solidFill>
              <a:latin typeface="Arial" panose="020B0604020202020204" pitchFamily="34" charset="0"/>
              <a:cs typeface="Arial" panose="020B0604020202020204" pitchFamily="34" charset="0"/>
            </a:endParaRPr>
          </a:p>
        </p:txBody>
      </p:sp>
      <p:sp>
        <p:nvSpPr>
          <p:cNvPr id="1513" name="Google Shape;1513;p30"/>
          <p:cNvSpPr/>
          <p:nvPr/>
        </p:nvSpPr>
        <p:spPr>
          <a:xfrm>
            <a:off x="6194849" y="3374449"/>
            <a:ext cx="750372" cy="654429"/>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2" name="Google Shape;1511;p30"/>
          <p:cNvSpPr txBox="1">
            <a:spLocks/>
          </p:cNvSpPr>
          <p:nvPr/>
        </p:nvSpPr>
        <p:spPr>
          <a:xfrm>
            <a:off x="129420" y="1677671"/>
            <a:ext cx="4588015" cy="6756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400"/>
              <a:buFont typeface="Be Vietnam Medium"/>
              <a:buChar char="●"/>
              <a:defRPr sz="1600" b="0" i="0" u="none" strike="noStrike" cap="none">
                <a:solidFill>
                  <a:schemeClr val="lt1"/>
                </a:solidFill>
                <a:latin typeface="Be Vietnam"/>
                <a:ea typeface="Be Vietnam"/>
                <a:cs typeface="Be Vietnam"/>
                <a:sym typeface="Be Vietnam"/>
              </a:defRPr>
            </a:lvl1pPr>
            <a:lvl2pPr marR="0" lvl="1"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2pPr>
            <a:lvl3pPr marR="0" lvl="2"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3pPr>
            <a:lvl4pPr marR="0" lvl="3"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4pPr>
            <a:lvl5pPr marR="0" lvl="4"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5pPr>
            <a:lvl6pPr marR="0" lvl="5"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6pPr>
            <a:lvl7pPr marR="0" lvl="6"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7pPr>
            <a:lvl8pPr marR="0" lvl="7"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8pPr>
            <a:lvl9pPr marR="0" lvl="8"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9pPr>
          </a:lstStyle>
          <a:p>
            <a:pPr marL="285750" indent="-285750" algn="just">
              <a:buFont typeface="Wingdings" panose="05000000000000000000" pitchFamily="2" charset="2"/>
              <a:buChar char="v"/>
            </a:pPr>
            <a:r>
              <a:rPr lang="en-US" dirty="0" err="1">
                <a:solidFill>
                  <a:schemeClr val="tx1"/>
                </a:solidFill>
                <a:latin typeface="Arial" panose="020B0604020202020204" pitchFamily="34" charset="0"/>
                <a:cs typeface="Arial" panose="020B0604020202020204" pitchFamily="34" charset="0"/>
              </a:rPr>
              <a:t>Giúp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mọi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thành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viên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nhóm</a:t>
            </a:r>
            <a:r>
              <a:rPr lang="en-US" dirty="0">
                <a:solidFill>
                  <a:schemeClr val="tx1"/>
                </a:solidFill>
                <a:latin typeface="Arial" panose="020B0604020202020204" pitchFamily="34" charset="0"/>
                <a:cs typeface="Arial" panose="020B0604020202020204" pitchFamily="34" charset="0"/>
              </a:rPr>
              <a:t> </a:t>
            </a:r>
            <a:r>
              <a:rPr lang="vi-VN" dirty="0">
                <a:solidFill>
                  <a:schemeClr val="tx1"/>
                </a:solidFill>
                <a:latin typeface="Arial" panose="020B0604020202020204" pitchFamily="34" charset="0"/>
                <a:cs typeface="Arial" panose="020B0604020202020204" pitchFamily="34" charset="0"/>
              </a:rPr>
              <a:t> có thể tương tác, phối hợp với nhau, tránh việc thực hiện công việc trùng lặp, chồng chéo lẫn nhau. </a:t>
            </a:r>
            <a:r>
              <a:rPr lang="en-US" dirty="0">
                <a:solidFill>
                  <a:schemeClr val="tx1"/>
                </a:solidFill>
                <a:latin typeface="Arial" panose="020B0604020202020204" pitchFamily="34" charset="0"/>
                <a:cs typeface="Arial" panose="020B0604020202020204" pitchFamily="34" charset="0"/>
              </a:rPr>
              <a:t> </a:t>
            </a:r>
            <a:endParaRPr lang="vi-VN" dirty="0">
              <a:solidFill>
                <a:schemeClr val="tx1"/>
              </a:solidFill>
              <a:latin typeface="Arial" panose="020B0604020202020204" pitchFamily="34" charset="0"/>
              <a:cs typeface="Arial" panose="020B0604020202020204" pitchFamily="34" charset="0"/>
            </a:endParaRPr>
          </a:p>
        </p:txBody>
      </p:sp>
      <p:sp>
        <p:nvSpPr>
          <p:cNvPr id="15" name="Google Shape;1511;p30"/>
          <p:cNvSpPr txBox="1">
            <a:spLocks/>
          </p:cNvSpPr>
          <p:nvPr/>
        </p:nvSpPr>
        <p:spPr>
          <a:xfrm>
            <a:off x="586085" y="1099789"/>
            <a:ext cx="4588015" cy="547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400"/>
              <a:buFont typeface="Be Vietnam Medium"/>
              <a:buChar char="●"/>
              <a:defRPr sz="1600" b="0" i="0" u="none" strike="noStrike" cap="none">
                <a:solidFill>
                  <a:schemeClr val="lt1"/>
                </a:solidFill>
                <a:latin typeface="Be Vietnam"/>
                <a:ea typeface="Be Vietnam"/>
                <a:cs typeface="Be Vietnam"/>
                <a:sym typeface="Be Vietnam"/>
              </a:defRPr>
            </a:lvl1pPr>
            <a:lvl2pPr marR="0" lvl="1"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2pPr>
            <a:lvl3pPr marR="0" lvl="2"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3pPr>
            <a:lvl4pPr marR="0" lvl="3"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4pPr>
            <a:lvl5pPr marR="0" lvl="4"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5pPr>
            <a:lvl6pPr marR="0" lvl="5"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6pPr>
            <a:lvl7pPr marR="0" lvl="6"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7pPr>
            <a:lvl8pPr marR="0" lvl="7"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8pPr>
            <a:lvl9pPr marR="0" lvl="8"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9pPr>
          </a:lstStyle>
          <a:p>
            <a:pPr algn="just">
              <a:buNone/>
            </a:pPr>
            <a:r>
              <a:rPr lang="en-US" dirty="0">
                <a:solidFill>
                  <a:schemeClr val="tx1"/>
                </a:solidFill>
                <a:latin typeface="Arial" panose="020B0604020202020204" pitchFamily="34" charset="0"/>
                <a:cs typeface="Arial" panose="020B0604020202020204" pitchFamily="34" charset="0"/>
              </a:rPr>
              <a:t>b. </a:t>
            </a:r>
            <a:r>
              <a:rPr lang="en-US" dirty="0" err="1">
                <a:solidFill>
                  <a:schemeClr val="tx1"/>
                </a:solidFill>
                <a:latin typeface="Arial" panose="020B0604020202020204" pitchFamily="34" charset="0"/>
                <a:cs typeface="Arial" panose="020B0604020202020204" pitchFamily="34" charset="0"/>
              </a:rPr>
              <a:t>Tạo</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môi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trường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làm</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việc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nhóm</a:t>
            </a:r>
            <a:endParaRPr lang="vi-VN"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145435" y="3098362"/>
            <a:ext cx="4572000" cy="1569660"/>
          </a:xfrm>
          <a:prstGeom prst="rect">
            <a:avLst/>
          </a:prstGeom>
        </p:spPr>
        <p:txBody>
          <a:bodyPr>
            <a:spAutoFit/>
          </a:bodyPr>
          <a:lstStyle/>
          <a:p>
            <a:pPr marL="285750" indent="-285750">
              <a:buClr>
                <a:schemeClr val="accent6">
                  <a:lumMod val="75000"/>
                </a:schemeClr>
              </a:buClr>
              <a:buFont typeface="Wingdings" panose="05000000000000000000" pitchFamily="2" charset="2"/>
              <a:buChar char="v"/>
            </a:pPr>
            <a:r>
              <a:rPr lang="vi-VN" sz="1600" dirty="0">
                <a:solidFill>
                  <a:schemeClr val="tx1"/>
                </a:solidFill>
                <a:latin typeface="Arial" panose="020B0604020202020204" pitchFamily="34" charset="0"/>
                <a:cs typeface="Arial" panose="020B0604020202020204" pitchFamily="34" charset="0"/>
              </a:rPr>
              <a:t> Người quản lý có thể quản lý mã nguồn, điều hành, tổng </a:t>
            </a:r>
            <a:r>
              <a:rPr lang="vi-VN" sz="1600">
                <a:solidFill>
                  <a:schemeClr val="tx1"/>
                </a:solidFill>
                <a:latin typeface="Arial" panose="020B0604020202020204" pitchFamily="34" charset="0"/>
                <a:cs typeface="Arial" panose="020B0604020202020204" pitchFamily="34" charset="0"/>
              </a:rPr>
              <a:t>hợp công </a:t>
            </a:r>
            <a:r>
              <a:rPr lang="vi-VN" sz="1600" dirty="0">
                <a:solidFill>
                  <a:schemeClr val="tx1"/>
                </a:solidFill>
                <a:latin typeface="Arial" panose="020B0604020202020204" pitchFamily="34" charset="0"/>
                <a:cs typeface="Arial" panose="020B0604020202020204" pitchFamily="34" charset="0"/>
              </a:rPr>
              <a:t>việc của nhóm. Lập trình viên tham gia các nhóm làm dự án có thể quản lý mã nguồn của mình, chia sẻ cũng như tiếp nhận mã nguồn từ đồng nghiệp.</a:t>
            </a:r>
            <a:endParaRPr lang="en-US" sz="1600" dirty="0">
              <a:solidFill>
                <a:schemeClr val="tx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4962144" y="1798839"/>
            <a:ext cx="3839908" cy="2520748"/>
          </a:xfrm>
          <a:prstGeom prst="rect">
            <a:avLst/>
          </a:prstGeom>
        </p:spPr>
      </p:pic>
      <p:sp>
        <p:nvSpPr>
          <p:cNvPr id="13" name="Oval 12">
            <a:extLst>
              <a:ext uri="{FF2B5EF4-FFF2-40B4-BE49-F238E27FC236}">
                <a16:creationId xmlns:a16="http://schemas.microsoft.com/office/drawing/2014/main" id="{C5CED205-44C6-4573-891B-633748977598}"/>
              </a:ext>
            </a:extLst>
          </p:cNvPr>
          <p:cNvSpPr/>
          <p:nvPr/>
        </p:nvSpPr>
        <p:spPr>
          <a:xfrm>
            <a:off x="-90055" y="4561609"/>
            <a:ext cx="706581"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Arial Black" panose="020B0A04020102020204" pitchFamily="34" charset="0"/>
              </a:rPr>
              <a:t>8</a:t>
            </a:r>
          </a:p>
        </p:txBody>
      </p:sp>
    </p:spTree>
    <p:extLst>
      <p:ext uri="{BB962C8B-B14F-4D97-AF65-F5344CB8AC3E}">
        <p14:creationId xmlns:p14="http://schemas.microsoft.com/office/powerpoint/2010/main" val="2361256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10"/>
                                        </p:tgtEl>
                                        <p:attrNameLst>
                                          <p:attrName>style.visibility</p:attrName>
                                        </p:attrNameLst>
                                      </p:cBhvr>
                                      <p:to>
                                        <p:strVal val="visible"/>
                                      </p:to>
                                    </p:set>
                                    <p:animEffect transition="in" filter="wheel(1)">
                                      <p:cBhvr>
                                        <p:cTn id="7" dur="2000"/>
                                        <p:tgtEl>
                                          <p:spTgt spid="15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in)">
                                      <p:cBhvr>
                                        <p:cTn id="22" dur="2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0" grpId="0"/>
      <p:bldP spid="12" grpId="0"/>
      <p:bldP spid="1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grpSp>
        <p:nvGrpSpPr>
          <p:cNvPr id="1506" name="Google Shape;1506;p30"/>
          <p:cNvGrpSpPr/>
          <p:nvPr/>
        </p:nvGrpSpPr>
        <p:grpSpPr>
          <a:xfrm>
            <a:off x="5174100" y="1051374"/>
            <a:ext cx="2614010" cy="3662205"/>
            <a:chOff x="5174100" y="1051374"/>
            <a:chExt cx="2614010" cy="3662205"/>
          </a:xfrm>
        </p:grpSpPr>
        <p:sp>
          <p:nvSpPr>
            <p:cNvPr id="1507" name="Google Shape;1507;p30"/>
            <p:cNvSpPr/>
            <p:nvPr/>
          </p:nvSpPr>
          <p:spPr>
            <a:xfrm>
              <a:off x="5174100" y="1915153"/>
              <a:ext cx="2575638" cy="2246344"/>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8" name="Google Shape;1508;p30"/>
            <p:cNvSpPr/>
            <p:nvPr/>
          </p:nvSpPr>
          <p:spPr>
            <a:xfrm>
              <a:off x="5337850" y="1051374"/>
              <a:ext cx="856999" cy="747465"/>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09" name="Google Shape;1509;p30"/>
            <p:cNvSpPr/>
            <p:nvPr/>
          </p:nvSpPr>
          <p:spPr>
            <a:xfrm>
              <a:off x="7119008" y="4130023"/>
              <a:ext cx="669102" cy="583556"/>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510" name="Google Shape;1510;p3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latin typeface="Arial" panose="020B0604020202020204" pitchFamily="34" charset="0"/>
                <a:cs typeface="Arial" panose="020B0604020202020204" pitchFamily="34" charset="0"/>
              </a:rPr>
              <a:t>I.</a:t>
            </a:r>
            <a:r>
              <a:rPr lang="vi-VN">
                <a:solidFill>
                  <a:schemeClr val="tx1"/>
                </a:solidFill>
                <a:latin typeface="Arial" panose="020B0604020202020204" pitchFamily="34" charset="0"/>
                <a:cs typeface="Arial" panose="020B0604020202020204" pitchFamily="34" charset="0"/>
              </a:rPr>
              <a:t>3</a:t>
            </a:r>
            <a:r>
              <a:rPr lang="en">
                <a:solidFill>
                  <a:schemeClr val="tx1"/>
                </a:solidFill>
                <a:latin typeface="Arial" panose="020B0604020202020204" pitchFamily="34" charset="0"/>
                <a:cs typeface="Arial" panose="020B0604020202020204" pitchFamily="34" charset="0"/>
              </a:rPr>
              <a:t> </a:t>
            </a:r>
            <a:r>
              <a:rPr lang="en" dirty="0">
                <a:solidFill>
                  <a:schemeClr val="tx1"/>
                </a:solidFill>
                <a:latin typeface="Arial" panose="020B0604020202020204" pitchFamily="34" charset="0"/>
                <a:cs typeface="Arial" panose="020B0604020202020204" pitchFamily="34" charset="0"/>
              </a:rPr>
              <a:t>Lợi ích của hệ thống quản lý mã nguồn</a:t>
            </a:r>
            <a:endParaRPr dirty="0">
              <a:solidFill>
                <a:schemeClr val="tx1"/>
              </a:solidFill>
              <a:latin typeface="Arial" panose="020B0604020202020204" pitchFamily="34" charset="0"/>
              <a:cs typeface="Arial" panose="020B0604020202020204" pitchFamily="34" charset="0"/>
            </a:endParaRPr>
          </a:p>
        </p:txBody>
      </p:sp>
      <p:sp>
        <p:nvSpPr>
          <p:cNvPr id="1513" name="Google Shape;1513;p30"/>
          <p:cNvSpPr/>
          <p:nvPr/>
        </p:nvSpPr>
        <p:spPr>
          <a:xfrm>
            <a:off x="6194849" y="3374449"/>
            <a:ext cx="750372" cy="654429"/>
          </a:xfrm>
          <a:custGeom>
            <a:avLst/>
            <a:gdLst/>
            <a:ahLst/>
            <a:cxnLst/>
            <a:rect l="l" t="t" r="r" b="b"/>
            <a:pathLst>
              <a:path w="22099" h="19272" extrusionOk="0">
                <a:moveTo>
                  <a:pt x="5928" y="1"/>
                </a:moveTo>
                <a:cubicBezTo>
                  <a:pt x="5654" y="1"/>
                  <a:pt x="5411" y="122"/>
                  <a:pt x="5259" y="365"/>
                </a:cubicBezTo>
                <a:lnTo>
                  <a:pt x="152" y="9271"/>
                </a:lnTo>
                <a:cubicBezTo>
                  <a:pt x="0" y="9484"/>
                  <a:pt x="0" y="9788"/>
                  <a:pt x="152" y="10001"/>
                </a:cubicBezTo>
                <a:lnTo>
                  <a:pt x="5259" y="18907"/>
                </a:lnTo>
                <a:cubicBezTo>
                  <a:pt x="5411" y="19150"/>
                  <a:pt x="5654" y="19271"/>
                  <a:pt x="5928" y="19271"/>
                </a:cubicBezTo>
                <a:lnTo>
                  <a:pt x="16201" y="19271"/>
                </a:lnTo>
                <a:cubicBezTo>
                  <a:pt x="16475" y="19271"/>
                  <a:pt x="16718" y="19150"/>
                  <a:pt x="16840" y="18907"/>
                </a:cubicBezTo>
                <a:lnTo>
                  <a:pt x="21977" y="10001"/>
                </a:lnTo>
                <a:cubicBezTo>
                  <a:pt x="22098" y="9788"/>
                  <a:pt x="22098" y="9484"/>
                  <a:pt x="21977" y="9271"/>
                </a:cubicBezTo>
                <a:lnTo>
                  <a:pt x="16840" y="365"/>
                </a:lnTo>
                <a:cubicBezTo>
                  <a:pt x="16718" y="122"/>
                  <a:pt x="16475" y="1"/>
                  <a:pt x="16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2" name="Google Shape;1511;p30"/>
          <p:cNvSpPr txBox="1">
            <a:spLocks/>
          </p:cNvSpPr>
          <p:nvPr/>
        </p:nvSpPr>
        <p:spPr>
          <a:xfrm>
            <a:off x="175809" y="1677063"/>
            <a:ext cx="4588015" cy="894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400"/>
              <a:buFont typeface="Be Vietnam Medium"/>
              <a:buChar char="●"/>
              <a:defRPr sz="1600" b="0" i="0" u="none" strike="noStrike" cap="none">
                <a:solidFill>
                  <a:schemeClr val="lt1"/>
                </a:solidFill>
                <a:latin typeface="Be Vietnam"/>
                <a:ea typeface="Be Vietnam"/>
                <a:cs typeface="Be Vietnam"/>
                <a:sym typeface="Be Vietnam"/>
              </a:defRPr>
            </a:lvl1pPr>
            <a:lvl2pPr marR="0" lvl="1"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2pPr>
            <a:lvl3pPr marR="0" lvl="2"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3pPr>
            <a:lvl4pPr marR="0" lvl="3"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4pPr>
            <a:lvl5pPr marR="0" lvl="4"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5pPr>
            <a:lvl6pPr marR="0" lvl="5"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6pPr>
            <a:lvl7pPr marR="0" lvl="6"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7pPr>
            <a:lvl8pPr marR="0" lvl="7"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8pPr>
            <a:lvl9pPr marR="0" lvl="8"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9pPr>
          </a:lstStyle>
          <a:p>
            <a:pPr marL="285750" indent="-285750" algn="just">
              <a:buFont typeface="Wingdings" panose="05000000000000000000" pitchFamily="2" charset="2"/>
              <a:buChar char="v"/>
            </a:pPr>
            <a:r>
              <a:rPr lang="vi-VN" sz="1400" dirty="0">
                <a:solidFill>
                  <a:schemeClr val="tx1"/>
                </a:solidFill>
                <a:latin typeface="Arial" panose="020B0604020202020204" pitchFamily="34" charset="0"/>
                <a:cs typeface="Arial" panose="020B0604020202020204" pitchFamily="34" charset="0"/>
              </a:rPr>
              <a:t>Không chỉ lưu trữ tập tin, mã nguồn, hệ thống còn cho phép lưu trữ các thay đổi trong quá trình thực hiện dự án..</a:t>
            </a:r>
          </a:p>
        </p:txBody>
      </p:sp>
      <p:sp>
        <p:nvSpPr>
          <p:cNvPr id="15" name="Google Shape;1511;p30"/>
          <p:cNvSpPr txBox="1">
            <a:spLocks/>
          </p:cNvSpPr>
          <p:nvPr/>
        </p:nvSpPr>
        <p:spPr>
          <a:xfrm>
            <a:off x="586085" y="1099789"/>
            <a:ext cx="4588015" cy="547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400"/>
              <a:buFont typeface="Be Vietnam Medium"/>
              <a:buChar char="●"/>
              <a:defRPr sz="1600" b="0" i="0" u="none" strike="noStrike" cap="none">
                <a:solidFill>
                  <a:schemeClr val="lt1"/>
                </a:solidFill>
                <a:latin typeface="Be Vietnam"/>
                <a:ea typeface="Be Vietnam"/>
                <a:cs typeface="Be Vietnam"/>
                <a:sym typeface="Be Vietnam"/>
              </a:defRPr>
            </a:lvl1pPr>
            <a:lvl2pPr marR="0" lvl="1"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2pPr>
            <a:lvl3pPr marR="0" lvl="2"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3pPr>
            <a:lvl4pPr marR="0" lvl="3"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4pPr>
            <a:lvl5pPr marR="0" lvl="4"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5pPr>
            <a:lvl6pPr marR="0" lvl="5"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6pPr>
            <a:lvl7pPr marR="0" lvl="6"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7pPr>
            <a:lvl8pPr marR="0" lvl="7"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8pPr>
            <a:lvl9pPr marR="0" lvl="8" algn="l" rtl="0">
              <a:lnSpc>
                <a:spcPct val="100000"/>
              </a:lnSpc>
              <a:spcBef>
                <a:spcPts val="0"/>
              </a:spcBef>
              <a:spcAft>
                <a:spcPts val="0"/>
              </a:spcAft>
              <a:buClr>
                <a:schemeClr val="lt1"/>
              </a:buClr>
              <a:buSzPts val="1400"/>
              <a:buFont typeface="Be Vietnam Medium"/>
              <a:buChar char="■"/>
              <a:defRPr sz="1400" b="0" i="0" u="none" strike="noStrike" cap="none">
                <a:solidFill>
                  <a:schemeClr val="lt1"/>
                </a:solidFill>
                <a:latin typeface="Be Vietnam Medium"/>
                <a:ea typeface="Be Vietnam Medium"/>
                <a:cs typeface="Be Vietnam Medium"/>
                <a:sym typeface="Be Vietnam Medium"/>
              </a:defRPr>
            </a:lvl9pPr>
          </a:lstStyle>
          <a:p>
            <a:pPr algn="just">
              <a:buNone/>
            </a:pPr>
            <a:r>
              <a:rPr lang="vi-VN" dirty="0">
                <a:solidFill>
                  <a:schemeClr val="tx1"/>
                </a:solidFill>
                <a:latin typeface="Arial" panose="020B0604020202020204" pitchFamily="34" charset="0"/>
                <a:cs typeface="Arial" panose="020B0604020202020204" pitchFamily="34" charset="0"/>
              </a:rPr>
              <a:t>c</a:t>
            </a:r>
            <a:r>
              <a:rPr lang="en-US">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Lưu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vết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các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thay</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đổi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mã</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nguồn</a:t>
            </a:r>
            <a:endParaRPr lang="vi-VN"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175809" y="2520519"/>
            <a:ext cx="4572000" cy="954107"/>
          </a:xfrm>
          <a:prstGeom prst="rect">
            <a:avLst/>
          </a:prstGeom>
        </p:spPr>
        <p:txBody>
          <a:bodyPr>
            <a:spAutoFit/>
          </a:bodyPr>
          <a:lstStyle/>
          <a:p>
            <a:pPr marL="285750" indent="-285750">
              <a:buClr>
                <a:schemeClr val="accent6">
                  <a:lumMod val="75000"/>
                </a:schemeClr>
              </a:buClr>
              <a:buFont typeface="Wingdings" panose="05000000000000000000" pitchFamily="2" charset="2"/>
              <a:buChar char="v"/>
            </a:pPr>
            <a:r>
              <a:rPr lang="vi-VN" dirty="0">
                <a:solidFill>
                  <a:schemeClr val="tx1"/>
                </a:solidFill>
                <a:latin typeface="Arial" panose="020B0604020202020204" pitchFamily="34" charset="0"/>
                <a:cs typeface="Arial" panose="020B0604020202020204" pitchFamily="34" charset="0"/>
              </a:rPr>
              <a:t>Các lần thay đổi sẽ được lưu trữ trong suốt quá trình làm dự án, cho phép quay ngược lại phiên bản trước đó nếu có phát sinh lỗi hoặc các vấn đề không mong muốn trong mã nguồn.</a:t>
            </a:r>
            <a:endParaRPr lang="en-US" dirty="0">
              <a:solidFill>
                <a:schemeClr val="tx1"/>
              </a:solidFill>
              <a:latin typeface="Arial" panose="020B0604020202020204" pitchFamily="34" charset="0"/>
              <a:cs typeface="Arial" panose="020B0604020202020204" pitchFamily="34" charset="0"/>
            </a:endParaRPr>
          </a:p>
        </p:txBody>
      </p:sp>
      <p:sp>
        <p:nvSpPr>
          <p:cNvPr id="5" name="Rectangle 4"/>
          <p:cNvSpPr/>
          <p:nvPr/>
        </p:nvSpPr>
        <p:spPr>
          <a:xfrm>
            <a:off x="212754" y="3546590"/>
            <a:ext cx="4572001" cy="954107"/>
          </a:xfrm>
          <a:prstGeom prst="rect">
            <a:avLst/>
          </a:prstGeom>
        </p:spPr>
        <p:txBody>
          <a:bodyPr>
            <a:spAutoFit/>
          </a:bodyPr>
          <a:lstStyle/>
          <a:p>
            <a:pPr marL="285750" indent="-285750">
              <a:buClr>
                <a:schemeClr val="accent6">
                  <a:lumMod val="75000"/>
                </a:schemeClr>
              </a:buClr>
              <a:buFont typeface="Wingdings" panose="05000000000000000000" pitchFamily="2" charset="2"/>
              <a:buChar char="v"/>
            </a:pPr>
            <a:r>
              <a:rPr lang="vi-VN" dirty="0">
                <a:solidFill>
                  <a:schemeClr val="tx1"/>
                </a:solidFill>
                <a:latin typeface="Arial" panose="020B0604020202020204" pitchFamily="34" charset="0"/>
                <a:cs typeface="Arial" panose="020B0604020202020204" pitchFamily="34" charset="0"/>
              </a:rPr>
              <a:t>Tất cả lịch sử thay đổi đều cố thể được đưa vào Hệ thống quản lý dự án như DevOps, JIRA… để quản lý tiến độ dự án cũng như thực hiện các phân tích khác.</a:t>
            </a:r>
            <a:endParaRPr lang="en-US" dirty="0">
              <a:solidFill>
                <a:schemeClr val="tx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4856165" y="1807057"/>
            <a:ext cx="4186297" cy="2300062"/>
          </a:xfrm>
          <a:prstGeom prst="rect">
            <a:avLst/>
          </a:prstGeom>
        </p:spPr>
      </p:pic>
      <p:sp>
        <p:nvSpPr>
          <p:cNvPr id="16" name="Oval 15">
            <a:extLst>
              <a:ext uri="{FF2B5EF4-FFF2-40B4-BE49-F238E27FC236}">
                <a16:creationId xmlns:a16="http://schemas.microsoft.com/office/drawing/2014/main" id="{39126CC9-A73A-42CC-9E58-DEDDEA40178C}"/>
              </a:ext>
            </a:extLst>
          </p:cNvPr>
          <p:cNvSpPr/>
          <p:nvPr/>
        </p:nvSpPr>
        <p:spPr>
          <a:xfrm>
            <a:off x="-90055" y="4561609"/>
            <a:ext cx="706581" cy="581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Arial Black" panose="020B0A04020102020204" pitchFamily="34" charset="0"/>
              </a:rPr>
              <a:t>9</a:t>
            </a:r>
          </a:p>
        </p:txBody>
      </p:sp>
    </p:spTree>
    <p:extLst>
      <p:ext uri="{BB962C8B-B14F-4D97-AF65-F5344CB8AC3E}">
        <p14:creationId xmlns:p14="http://schemas.microsoft.com/office/powerpoint/2010/main" val="2564557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10"/>
                                        </p:tgtEl>
                                        <p:attrNameLst>
                                          <p:attrName>style.visibility</p:attrName>
                                        </p:attrNameLst>
                                      </p:cBhvr>
                                      <p:to>
                                        <p:strVal val="visible"/>
                                      </p:to>
                                    </p:set>
                                    <p:animEffect transition="in" filter="wipe(down)">
                                      <p:cBhvr>
                                        <p:cTn id="7" dur="500"/>
                                        <p:tgtEl>
                                          <p:spTgt spid="15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ircle(in)">
                                      <p:cBhvr>
                                        <p:cTn id="29" dur="2000"/>
                                        <p:tgtEl>
                                          <p:spTgt spid="5"/>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circle(in)">
                                      <p:cBhvr>
                                        <p:cTn id="3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0" grpId="0"/>
      <p:bldP spid="12" grpId="0"/>
      <p:bldP spid="15" grpId="0"/>
      <p:bldP spid="3" grpId="0"/>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864</TotalTime>
  <Words>1452</Words>
  <Application>Microsoft Office PowerPoint</Application>
  <PresentationFormat>On-screen Show (16:9)</PresentationFormat>
  <Paragraphs>114</Paragraphs>
  <Slides>37</Slides>
  <Notes>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37</vt:i4>
      </vt:variant>
    </vt:vector>
  </HeadingPairs>
  <TitlesOfParts>
    <vt:vector size="52" baseType="lpstr">
      <vt:lpstr>Times New Roman</vt:lpstr>
      <vt:lpstr>Be Vietnam</vt:lpstr>
      <vt:lpstr>Wingdings</vt:lpstr>
      <vt:lpstr>Arial</vt:lpstr>
      <vt:lpstr>Century Gothic</vt:lpstr>
      <vt:lpstr>Verdana</vt:lpstr>
      <vt:lpstr>Tahoma</vt:lpstr>
      <vt:lpstr>Arial Black</vt:lpstr>
      <vt:lpstr>Be Vietnam Medium</vt:lpstr>
      <vt:lpstr>Corbel</vt:lpstr>
      <vt:lpstr>Alata</vt:lpstr>
      <vt:lpstr>Garamond</vt:lpstr>
      <vt:lpstr>Adobe Garamond Pro Bold</vt:lpstr>
      <vt:lpstr>Parallax</vt:lpstr>
      <vt:lpstr>Savon</vt:lpstr>
      <vt:lpstr>Tìm hiểu một số công cụ hỗ trợ xây dựng phần mềm</vt:lpstr>
      <vt:lpstr>1</vt:lpstr>
      <vt:lpstr>1</vt:lpstr>
      <vt:lpstr>1.1 Giới thiệu Quản lý mã nguồn</vt:lpstr>
      <vt:lpstr>1.2 Mô hình hoạt động</vt:lpstr>
      <vt:lpstr>b)Mô hình phân tán</vt:lpstr>
      <vt:lpstr>1.3 Lợi ích của hệ thống quản lý mã nguồn</vt:lpstr>
      <vt:lpstr>I. 3 Lợi ích của hệ thống quản lý mã nguồn</vt:lpstr>
      <vt:lpstr>I.3 Lợi ích của hệ thống quản lý mã nguồn</vt:lpstr>
      <vt:lpstr>1.4 Git :hướng dẫn cơ bản</vt:lpstr>
      <vt:lpstr>Tạo Repository</vt:lpstr>
      <vt:lpstr>Lệnh liên kết</vt:lpstr>
      <vt:lpstr>Git Workflow (Quy trình xử lý trên Git)</vt:lpstr>
      <vt:lpstr>Lệnh add và commit</vt:lpstr>
      <vt:lpstr>Lệnh đẩy dữ liệu lên </vt:lpstr>
      <vt:lpstr>Sau đó bạn Reload lại trang Github. Thì File làm việc của bạn đã từ Local Repository đẩy lên trên Remote Repository.</vt:lpstr>
      <vt:lpstr>Lệnh git status</vt:lpstr>
      <vt:lpstr>Lệnh git diff</vt:lpstr>
      <vt:lpstr>PowerPoint Presentation</vt:lpstr>
      <vt:lpstr>1.5 Tài liệu tham khảo</vt:lpstr>
      <vt:lpstr>PowerPoint Presentation</vt:lpstr>
      <vt:lpstr>PowerPoint Presentation</vt:lpstr>
      <vt:lpstr>PowerPoint Presentation</vt:lpstr>
      <vt:lpstr>PowerPoint Presentation</vt:lpstr>
      <vt:lpstr>PowerPoint Presentation</vt:lpstr>
      <vt:lpstr>Quản lí công việc đội nhóm</vt:lpstr>
      <vt:lpstr>Quản lí công việc dự án</vt:lpstr>
      <vt:lpstr>Tính năng hữu ích</vt:lpstr>
      <vt:lpstr>PowerPoint Presentation</vt:lpstr>
      <vt:lpstr>PowerPoint Presentation</vt:lpstr>
      <vt:lpstr>PowerPoint Presentation</vt:lpstr>
      <vt:lpstr>2.4 Phần mềm Trello</vt:lpstr>
      <vt:lpstr>PowerPoint Presentation</vt:lpstr>
      <vt:lpstr>Cấu tạo chính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Nitron Newsletter</dc:title>
  <dc:creator>Nemar Ecaps</dc:creator>
  <cp:lastModifiedBy>Nguyễn Hữu Thành Nam</cp:lastModifiedBy>
  <cp:revision>53</cp:revision>
  <dcterms:modified xsi:type="dcterms:W3CDTF">2021-11-02T03:11:03Z</dcterms:modified>
</cp:coreProperties>
</file>